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0" r:id="rId3"/>
    <p:sldId id="257" r:id="rId4"/>
    <p:sldId id="266" r:id="rId5"/>
    <p:sldId id="278" r:id="rId6"/>
    <p:sldId id="279" r:id="rId7"/>
    <p:sldId id="280" r:id="rId8"/>
    <p:sldId id="265" r:id="rId9"/>
    <p:sldId id="262" r:id="rId10"/>
    <p:sldId id="264" r:id="rId11"/>
    <p:sldId id="273" r:id="rId12"/>
    <p:sldId id="276" r:id="rId13"/>
    <p:sldId id="27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0" d="100"/>
          <a:sy n="60" d="100"/>
        </p:scale>
        <p:origin x="105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4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de-DE" altLang="de-DE" noProof="0" smtClean="0"/>
              <a:t>Hier klicken, um Master-Titelformat zu bearbeiten.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pPr lvl="0"/>
            <a:r>
              <a:rPr lang="de-DE" altLang="de-DE" noProof="0" smtClean="0"/>
              <a:t>Hier klicken, um Master-Untertitelformat zu bearbeiten.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5781ABF-D8E7-4A91-BCA8-20367FDF1F2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885F3-3FB4-471C-B024-9BBF93AF070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3942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FD7BB-7924-4C31-8294-A0E6EFD18E3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8780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4F321-2331-4C50-8720-5778B37E92A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47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7CB62-CEA3-482A-8CE3-5067C554CD3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2869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DFC3F-E8CD-47F6-B971-C8955D16074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861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7A127-A89F-4554-AE1E-8A3270B2BD7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24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9247F-2F90-444F-A640-B37A60083F3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249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9E61E-DFEA-454B-BC06-B149B37B255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392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A9A8D-1D6A-42A7-90D7-FC6B7324464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7200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FDF14-15A1-471B-9C5F-BD4E62A485E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2934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Hier klicken, um Master-Titelformat zu bearbeiten.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Hier klicken, um Master-Textformat zu bearbeiten.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endParaRPr lang="de-DE" altLang="de-DE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fld id="{3FD7F875-AC9F-44E2-BAF5-4329C1CE38AC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362200"/>
            <a:ext cx="7772400" cy="2743200"/>
          </a:xfrm>
          <a:noFill/>
          <a:ln/>
        </p:spPr>
        <p:txBody>
          <a:bodyPr/>
          <a:lstStyle/>
          <a:p>
            <a:r>
              <a:rPr lang="de-DE" altLang="de-DE" dirty="0"/>
              <a:t>Riemenschneider-</a:t>
            </a:r>
            <a:br>
              <a:rPr lang="de-DE" altLang="de-DE" dirty="0"/>
            </a:br>
            <a:r>
              <a:rPr lang="de-DE" altLang="de-DE" dirty="0"/>
              <a:t/>
            </a:r>
            <a:br>
              <a:rPr lang="de-DE" altLang="de-DE" dirty="0"/>
            </a:br>
            <a:r>
              <a:rPr lang="de-DE" altLang="de-DE" dirty="0"/>
              <a:t>Gymnasium Würzburg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762000"/>
            <a:ext cx="4648200" cy="762000"/>
          </a:xfrm>
          <a:noFill/>
          <a:ln/>
        </p:spPr>
        <p:txBody>
          <a:bodyPr/>
          <a:lstStyle/>
          <a:p>
            <a:r>
              <a:rPr lang="de-DE" altLang="de-DE" sz="4800" dirty="0"/>
              <a:t>Skikurse </a:t>
            </a:r>
            <a:r>
              <a:rPr lang="de-DE" altLang="de-DE" sz="4800" dirty="0" smtClean="0"/>
              <a:t>2018</a:t>
            </a: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066800"/>
            <a:ext cx="6096000" cy="5029200"/>
          </a:xfrm>
          <a:noFill/>
          <a:ln/>
        </p:spPr>
        <p:txBody>
          <a:bodyPr/>
          <a:lstStyle/>
          <a:p>
            <a:r>
              <a:rPr lang="de-DE" altLang="de-DE"/>
              <a:t>Skifahren bis ca. 15:30 Uhr</a:t>
            </a:r>
          </a:p>
          <a:p>
            <a:endParaRPr lang="de-DE" altLang="de-DE"/>
          </a:p>
          <a:p>
            <a:r>
              <a:rPr lang="de-DE" altLang="de-DE"/>
              <a:t>Rückfahrt zum Quartier</a:t>
            </a:r>
          </a:p>
          <a:p>
            <a:endParaRPr lang="de-DE" altLang="de-DE"/>
          </a:p>
          <a:p>
            <a:r>
              <a:rPr lang="de-DE" altLang="de-DE"/>
              <a:t>Dusche / Pause bis Abendessen</a:t>
            </a:r>
          </a:p>
          <a:p>
            <a:endParaRPr lang="de-DE" altLang="de-DE"/>
          </a:p>
          <a:p>
            <a:r>
              <a:rPr lang="de-DE" altLang="de-DE"/>
              <a:t>Abendessen 18:00 Uhr </a:t>
            </a:r>
          </a:p>
          <a:p>
            <a:endParaRPr lang="de-DE" altLang="de-DE"/>
          </a:p>
          <a:p>
            <a:r>
              <a:rPr lang="de-DE" altLang="de-DE"/>
              <a:t>Zeit zur freien Verfügung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838200"/>
            <a:ext cx="6705600" cy="838200"/>
          </a:xfrm>
        </p:spPr>
        <p:txBody>
          <a:bodyPr/>
          <a:lstStyle/>
          <a:p>
            <a:r>
              <a:rPr lang="de-DE" altLang="de-DE" sz="3600"/>
              <a:t>Abendprogramm 19:00 - 20:30 Uhr </a:t>
            </a:r>
            <a:br>
              <a:rPr lang="de-DE" altLang="de-DE" sz="3600"/>
            </a:br>
            <a:r>
              <a:rPr lang="de-DE" altLang="de-DE" sz="3600"/>
              <a:t/>
            </a:r>
            <a:br>
              <a:rPr lang="de-DE" altLang="de-DE" sz="3600"/>
            </a:br>
            <a:r>
              <a:rPr lang="de-DE" altLang="de-DE" sz="3600"/>
              <a:t>(Bettruhe 22.00Uhr)</a:t>
            </a:r>
            <a:endParaRPr lang="de-DE" altLang="de-DE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286000"/>
            <a:ext cx="5486400" cy="4267200"/>
          </a:xfrm>
        </p:spPr>
        <p:txBody>
          <a:bodyPr/>
          <a:lstStyle/>
          <a:p>
            <a:r>
              <a:rPr lang="de-DE" altLang="de-DE"/>
              <a:t>Pistenregeln</a:t>
            </a:r>
          </a:p>
          <a:p>
            <a:r>
              <a:rPr lang="de-DE" altLang="de-DE"/>
              <a:t>Ski und Umwelt: Ökologische und Ökonomische Aspekte des Wintersports in den Alpen</a:t>
            </a:r>
          </a:p>
          <a:p>
            <a:r>
              <a:rPr lang="de-DE" altLang="de-DE"/>
              <a:t>Skimaterial und Skipflege</a:t>
            </a:r>
          </a:p>
          <a:p>
            <a:r>
              <a:rPr lang="de-DE" altLang="de-DE"/>
              <a:t>Alpine Gefahren / Lawinenkunde</a:t>
            </a:r>
          </a:p>
          <a:p>
            <a:pPr lvl="1"/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6096000" cy="1143000"/>
          </a:xfrm>
        </p:spPr>
        <p:txBody>
          <a:bodyPr/>
          <a:lstStyle/>
          <a:p>
            <a:r>
              <a:rPr lang="de-DE" altLang="de-DE" sz="5400"/>
              <a:t>Ziele und Inhalte  des</a:t>
            </a:r>
            <a:br>
              <a:rPr lang="de-DE" altLang="de-DE" sz="5400"/>
            </a:br>
            <a:r>
              <a:rPr lang="de-DE" altLang="de-DE" sz="5400"/>
              <a:t>Schulskikurses</a:t>
            </a:r>
            <a:endParaRPr lang="de-DE" altLang="de-DE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362200"/>
            <a:ext cx="6096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/>
              <a:t>Erlernen grundlegender Skitechniken zum sicheren Abfahren im Gelände</a:t>
            </a:r>
          </a:p>
          <a:p>
            <a:pPr>
              <a:lnSpc>
                <a:spcPct val="90000"/>
              </a:lnSpc>
            </a:pPr>
            <a:r>
              <a:rPr lang="de-DE" altLang="de-DE"/>
              <a:t>Verhaltenregeln auf der Skipiste</a:t>
            </a:r>
          </a:p>
          <a:p>
            <a:pPr>
              <a:lnSpc>
                <a:spcPct val="90000"/>
              </a:lnSpc>
            </a:pPr>
            <a:r>
              <a:rPr lang="de-DE" altLang="de-DE"/>
              <a:t>Einführung in alpine Gefahren</a:t>
            </a:r>
          </a:p>
          <a:p>
            <a:pPr>
              <a:lnSpc>
                <a:spcPct val="90000"/>
              </a:lnSpc>
            </a:pPr>
            <a:r>
              <a:rPr lang="de-DE" altLang="de-DE"/>
              <a:t>Erziehung zu sozialem und umweltbewussten Verhalten</a:t>
            </a:r>
          </a:p>
          <a:p>
            <a:pPr>
              <a:lnSpc>
                <a:spcPct val="90000"/>
              </a:lnSpc>
            </a:pPr>
            <a:r>
              <a:rPr lang="de-DE" altLang="de-DE"/>
              <a:t>Erziehung zu einer gesunden Lebensweise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228600"/>
            <a:ext cx="6096000" cy="1143000"/>
          </a:xfrm>
        </p:spPr>
        <p:txBody>
          <a:bodyPr/>
          <a:lstStyle/>
          <a:p>
            <a:r>
              <a:rPr lang="de-DE" altLang="de-DE"/>
              <a:t>Verschiedenes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6781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2400"/>
              <a:t>Snowboard</a:t>
            </a:r>
          </a:p>
          <a:p>
            <a:pPr>
              <a:lnSpc>
                <a:spcPct val="90000"/>
              </a:lnSpc>
            </a:pPr>
            <a:endParaRPr lang="de-DE" altLang="de-DE" sz="2400"/>
          </a:p>
          <a:p>
            <a:pPr>
              <a:lnSpc>
                <a:spcPct val="90000"/>
              </a:lnSpc>
            </a:pPr>
            <a:r>
              <a:rPr lang="de-DE" altLang="de-DE" sz="2400"/>
              <a:t>Helmpflicht</a:t>
            </a:r>
          </a:p>
          <a:p>
            <a:pPr>
              <a:lnSpc>
                <a:spcPct val="90000"/>
              </a:lnSpc>
            </a:pPr>
            <a:endParaRPr lang="de-DE" altLang="de-DE" sz="2400"/>
          </a:p>
          <a:p>
            <a:pPr>
              <a:lnSpc>
                <a:spcPct val="90000"/>
              </a:lnSpc>
            </a:pPr>
            <a:r>
              <a:rPr lang="de-DE" altLang="de-DE" sz="2400"/>
              <a:t>Taschengeld</a:t>
            </a:r>
          </a:p>
          <a:p>
            <a:pPr>
              <a:lnSpc>
                <a:spcPct val="90000"/>
              </a:lnSpc>
            </a:pPr>
            <a:endParaRPr lang="de-DE" altLang="de-DE" sz="2400"/>
          </a:p>
          <a:p>
            <a:pPr>
              <a:lnSpc>
                <a:spcPct val="90000"/>
              </a:lnSpc>
            </a:pPr>
            <a:r>
              <a:rPr lang="de-DE" altLang="de-DE" sz="2400"/>
              <a:t>Medikamente/Krankheiten</a:t>
            </a:r>
          </a:p>
          <a:p>
            <a:pPr>
              <a:lnSpc>
                <a:spcPct val="90000"/>
              </a:lnSpc>
            </a:pPr>
            <a:endParaRPr lang="de-DE" altLang="de-DE" sz="2400"/>
          </a:p>
          <a:p>
            <a:pPr>
              <a:lnSpc>
                <a:spcPct val="90000"/>
              </a:lnSpc>
            </a:pPr>
            <a:r>
              <a:rPr lang="de-DE" altLang="de-DE" sz="2400"/>
              <a:t>Unterstützung</a:t>
            </a:r>
          </a:p>
          <a:p>
            <a:pPr>
              <a:lnSpc>
                <a:spcPct val="90000"/>
              </a:lnSpc>
            </a:pPr>
            <a:endParaRPr lang="de-DE" altLang="de-DE" sz="2400"/>
          </a:p>
          <a:p>
            <a:pPr>
              <a:lnSpc>
                <a:spcPct val="90000"/>
              </a:lnSpc>
            </a:pPr>
            <a:r>
              <a:rPr lang="de-DE" altLang="de-DE" sz="3200" b="1"/>
              <a:t>Disziplin (Verhalten, Alkohol, Rauchen, Computerspiele und Konsequenzen)</a:t>
            </a:r>
          </a:p>
          <a:p>
            <a:pPr>
              <a:lnSpc>
                <a:spcPct val="90000"/>
              </a:lnSpc>
            </a:pPr>
            <a:endParaRPr lang="de-DE" altLang="de-DE" sz="3200" b="1"/>
          </a:p>
          <a:p>
            <a:pPr>
              <a:lnSpc>
                <a:spcPct val="90000"/>
              </a:lnSpc>
            </a:pPr>
            <a:endParaRPr lang="de-DE" altLang="de-D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667000" y="228600"/>
            <a:ext cx="6096000" cy="1143000"/>
          </a:xfrm>
          <a:noFill/>
          <a:ln/>
        </p:spPr>
        <p:txBody>
          <a:bodyPr/>
          <a:lstStyle/>
          <a:p>
            <a:r>
              <a:rPr lang="de-DE" altLang="de-DE"/>
              <a:t>Skikursort</a:t>
            </a:r>
          </a:p>
        </p:txBody>
      </p:sp>
      <p:pic>
        <p:nvPicPr>
          <p:cNvPr id="8197" name="Picture 1029" descr="C:\Seminar\FS-Sport\Anf-22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990600"/>
            <a:ext cx="4038600" cy="2789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030" descr="C:\Seminar\FS-Sport\Anf-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16338"/>
            <a:ext cx="4419600" cy="314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0"/>
            <a:ext cx="6096000" cy="1143000"/>
          </a:xfrm>
          <a:noFill/>
          <a:ln/>
        </p:spPr>
        <p:txBody>
          <a:bodyPr/>
          <a:lstStyle/>
          <a:p>
            <a:r>
              <a:rPr lang="de-DE" altLang="de-DE"/>
              <a:t>Termine</a:t>
            </a:r>
          </a:p>
        </p:txBody>
      </p:sp>
      <p:sp>
        <p:nvSpPr>
          <p:cNvPr id="5400" name="Rectangle 280"/>
          <p:cNvSpPr>
            <a:spLocks noChangeArrowheads="1"/>
          </p:cNvSpPr>
          <p:nvPr/>
        </p:nvSpPr>
        <p:spPr bwMode="auto">
          <a:xfrm>
            <a:off x="1588" y="230188"/>
            <a:ext cx="9144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sz="1200">
                <a:cs typeface="Times New Roman" panose="02020603050405020304" pitchFamily="18" charset="0"/>
              </a:rPr>
              <a:t> </a:t>
            </a:r>
          </a:p>
          <a:p>
            <a:endParaRPr lang="en-US" altLang="de-DE"/>
          </a:p>
        </p:txBody>
      </p:sp>
      <p:sp>
        <p:nvSpPr>
          <p:cNvPr id="5476" name="Rectangle 356"/>
          <p:cNvSpPr>
            <a:spLocks noChangeArrowheads="1"/>
          </p:cNvSpPr>
          <p:nvPr/>
        </p:nvSpPr>
        <p:spPr bwMode="auto">
          <a:xfrm>
            <a:off x="1588" y="5988050"/>
            <a:ext cx="9144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sz="1200">
                <a:cs typeface="Times New Roman" panose="02020603050405020304" pitchFamily="18" charset="0"/>
              </a:rPr>
              <a:t> </a:t>
            </a:r>
          </a:p>
          <a:p>
            <a:endParaRPr lang="en-US" altLang="de-DE"/>
          </a:p>
        </p:txBody>
      </p:sp>
      <p:sp>
        <p:nvSpPr>
          <p:cNvPr id="5554" name="Rectangle 434"/>
          <p:cNvSpPr>
            <a:spLocks noChangeArrowheads="1"/>
          </p:cNvSpPr>
          <p:nvPr/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sz="1200">
                <a:cs typeface="Times New Roman" panose="02020603050405020304" pitchFamily="18" charset="0"/>
              </a:rPr>
              <a:t> </a:t>
            </a:r>
          </a:p>
          <a:p>
            <a:endParaRPr lang="en-US" altLang="de-DE"/>
          </a:p>
        </p:txBody>
      </p:sp>
      <p:sp>
        <p:nvSpPr>
          <p:cNvPr id="5630" name="Rectangle 510"/>
          <p:cNvSpPr>
            <a:spLocks noChangeArrowheads="1"/>
          </p:cNvSpPr>
          <p:nvPr/>
        </p:nvSpPr>
        <p:spPr bwMode="auto">
          <a:xfrm>
            <a:off x="1588" y="6094413"/>
            <a:ext cx="9144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sz="1200">
                <a:cs typeface="Times New Roman" panose="02020603050405020304" pitchFamily="18" charset="0"/>
              </a:rPr>
              <a:t> </a:t>
            </a:r>
          </a:p>
          <a:p>
            <a:endParaRPr lang="en-US" altLang="de-DE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409818"/>
              </p:ext>
            </p:extLst>
          </p:nvPr>
        </p:nvGraphicFramePr>
        <p:xfrm>
          <a:off x="322892" y="1373188"/>
          <a:ext cx="8516307" cy="4508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9990"/>
                <a:gridCol w="1965229"/>
                <a:gridCol w="1122311"/>
                <a:gridCol w="3548777"/>
              </a:tblGrid>
              <a:tr h="346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kern="150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Datum</a:t>
                      </a:r>
                      <a:endParaRPr lang="de-DE" sz="1000" b="1" kern="1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kern="150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Ort</a:t>
                      </a:r>
                      <a:endParaRPr lang="de-DE" sz="1600" b="1" kern="15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Klasse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Lehrkräfte</a:t>
                      </a:r>
                      <a:endParaRPr lang="de-DE" sz="12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93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28.01. – 02.02.2018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Uderns, Haupthaus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7b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kern="150" dirty="0" err="1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Rügamer</a:t>
                      </a:r>
                      <a:r>
                        <a:rPr lang="de-DE" sz="1400" b="1" kern="15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1400" b="1" kern="150" dirty="0" smtClean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Köhler,</a:t>
                      </a:r>
                      <a:r>
                        <a:rPr lang="de-DE" sz="1400" b="1" kern="150" baseline="0" dirty="0" smtClean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b="1" kern="150" dirty="0" smtClean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Seminar</a:t>
                      </a:r>
                      <a:endParaRPr lang="de-DE" sz="1400" b="1" kern="150" dirty="0"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</a:tr>
              <a:tr h="693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28.01. – 02.02.2018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Uderns, Ferienhaus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7a</a:t>
                      </a:r>
                      <a:endParaRPr lang="de-DE" sz="12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2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kern="150" dirty="0"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Müller, Schlüter-Scheller</a:t>
                      </a:r>
                    </a:p>
                  </a:txBody>
                  <a:tcPr marL="44450" marR="44450" marT="0" marB="0"/>
                </a:tc>
              </a:tr>
              <a:tr h="693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05.03. – 10.03.2018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Uderns, Haupthaus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8b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Dr. </a:t>
                      </a:r>
                      <a:r>
                        <a:rPr lang="de-DE" sz="1400" b="1" kern="15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Schlesiger</a:t>
                      </a:r>
                      <a:r>
                        <a:rPr lang="de-DE" sz="14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Pietschmann, Referendar</a:t>
                      </a:r>
                      <a:endParaRPr lang="de-DE" sz="12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93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05.03. – 10.03.2018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Uderns, Ferienhaus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1600" b="1" kern="150" dirty="0">
                          <a:effectLst/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7c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Odoj, Gonzalez, Referendar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93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10.03. – 16.03.2018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Uderns, Familienhaus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8c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Neumann, Referendare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93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10.03. – 16.03.2018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Uderns, Familienhaus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8a</a:t>
                      </a:r>
                      <a:endParaRPr lang="de-DE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b="1" kern="15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Perneker</a:t>
                      </a:r>
                      <a:r>
                        <a:rPr lang="de-DE" sz="14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Referendare</a:t>
                      </a:r>
                      <a:endParaRPr lang="de-DE" sz="12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13731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667000"/>
            <a:ext cx="6096000" cy="3200400"/>
          </a:xfrm>
        </p:spPr>
        <p:txBody>
          <a:bodyPr/>
          <a:lstStyle/>
          <a:p>
            <a:r>
              <a:rPr lang="de-DE" altLang="de-DE" dirty="0"/>
              <a:t>Busfahrt: </a:t>
            </a:r>
            <a:r>
              <a:rPr lang="de-DE" altLang="de-DE" dirty="0" smtClean="0"/>
              <a:t>45 </a:t>
            </a:r>
            <a:r>
              <a:rPr lang="de-DE" altLang="de-DE" dirty="0"/>
              <a:t>€</a:t>
            </a:r>
          </a:p>
          <a:p>
            <a:r>
              <a:rPr lang="de-DE" altLang="de-DE" dirty="0"/>
              <a:t>Unterkunft mit Vollverpflegung:    </a:t>
            </a:r>
            <a:r>
              <a:rPr lang="de-DE" altLang="de-DE" dirty="0" smtClean="0"/>
              <a:t>39,50 </a:t>
            </a:r>
            <a:r>
              <a:rPr lang="de-DE" altLang="de-DE" dirty="0"/>
              <a:t>€ pro Tag</a:t>
            </a:r>
          </a:p>
          <a:p>
            <a:r>
              <a:rPr lang="de-DE" altLang="de-DE" dirty="0"/>
              <a:t>4-Tages-Skipass: </a:t>
            </a:r>
            <a:r>
              <a:rPr lang="de-DE" altLang="de-DE" dirty="0" smtClean="0"/>
              <a:t>80</a:t>
            </a:r>
            <a:r>
              <a:rPr lang="de-DE" altLang="de-DE" dirty="0" smtClean="0"/>
              <a:t>,50 </a:t>
            </a:r>
            <a:r>
              <a:rPr lang="de-DE" altLang="de-DE" dirty="0"/>
              <a:t>€</a:t>
            </a:r>
          </a:p>
          <a:p>
            <a:r>
              <a:rPr lang="de-DE" altLang="de-DE" dirty="0"/>
              <a:t>5-Tages-Skipass: </a:t>
            </a:r>
            <a:r>
              <a:rPr lang="de-DE" altLang="de-DE" dirty="0" smtClean="0"/>
              <a:t>96,50 </a:t>
            </a:r>
            <a:r>
              <a:rPr lang="de-DE" altLang="de-DE" dirty="0"/>
              <a:t>€</a:t>
            </a:r>
          </a:p>
          <a:p>
            <a:pPr>
              <a:buFont typeface="Monotype Sorts" pitchFamily="2" charset="2"/>
              <a:buNone/>
            </a:pPr>
            <a:endParaRPr lang="de-DE" altLang="de-DE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2743200" y="914400"/>
            <a:ext cx="6096000" cy="1143000"/>
          </a:xfrm>
          <a:noFill/>
          <a:ln/>
        </p:spPr>
        <p:txBody>
          <a:bodyPr/>
          <a:lstStyle/>
          <a:p>
            <a:r>
              <a:rPr lang="de-DE" altLang="de-DE"/>
              <a:t>Kosten </a:t>
            </a:r>
            <a:r>
              <a:rPr lang="de-DE" altLang="de-DE" sz="2800"/>
              <a:t>(jeweils pro Person)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2743200" y="381000"/>
            <a:ext cx="6096000" cy="1143000"/>
          </a:xfrm>
        </p:spPr>
        <p:txBody>
          <a:bodyPr/>
          <a:lstStyle/>
          <a:p>
            <a:r>
              <a:rPr lang="de-DE" altLang="de-DE"/>
              <a:t>Skiausrüstung</a:t>
            </a:r>
          </a:p>
        </p:txBody>
      </p:sp>
      <p:grpSp>
        <p:nvGrpSpPr>
          <p:cNvPr id="34821" name="Group 2053"/>
          <p:cNvGrpSpPr>
            <a:grpSpLocks/>
          </p:cNvGrpSpPr>
          <p:nvPr/>
        </p:nvGrpSpPr>
        <p:grpSpPr bwMode="auto">
          <a:xfrm>
            <a:off x="1676400" y="1143000"/>
            <a:ext cx="7239000" cy="2208213"/>
            <a:chOff x="28" y="0"/>
            <a:chExt cx="3543" cy="1391"/>
          </a:xfrm>
        </p:grpSpPr>
        <p:sp>
          <p:nvSpPr>
            <p:cNvPr id="34819" name="Rectangle 2051"/>
            <p:cNvSpPr>
              <a:spLocks noChangeArrowheads="1"/>
            </p:cNvSpPr>
            <p:nvPr/>
          </p:nvSpPr>
          <p:spPr bwMode="auto">
            <a:xfrm>
              <a:off x="28" y="0"/>
              <a:ext cx="3543" cy="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/>
            <a:lstStyle/>
            <a:p>
              <a:endParaRPr lang="en-US" altLang="de-DE" sz="3200" b="1" u="sng">
                <a:latin typeface="Arial" panose="020B0604020202020204" pitchFamily="34" charset="0"/>
              </a:endParaRPr>
            </a:p>
            <a:p>
              <a:endParaRPr lang="en-US" altLang="de-DE" sz="3200">
                <a:latin typeface="Arial" panose="020B0604020202020204" pitchFamily="34" charset="0"/>
              </a:endParaRPr>
            </a:p>
          </p:txBody>
        </p:sp>
        <p:sp>
          <p:nvSpPr>
            <p:cNvPr id="34820" name="Rectangle 2052"/>
            <p:cNvSpPr>
              <a:spLocks noChangeArrowheads="1"/>
            </p:cNvSpPr>
            <p:nvPr/>
          </p:nvSpPr>
          <p:spPr bwMode="auto">
            <a:xfrm>
              <a:off x="28" y="413"/>
              <a:ext cx="3543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lnSpc>
                  <a:spcPct val="150000"/>
                </a:lnSpc>
                <a:buFontTx/>
                <a:buChar char="•"/>
              </a:pPr>
              <a:r>
                <a:rPr lang="en-US" altLang="de-DE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de-DE" b="1" dirty="0" err="1">
                  <a:latin typeface="Arial" panose="020B0604020202020204" pitchFamily="34" charset="0"/>
                  <a:cs typeface="Times New Roman" panose="02020603050405020304" pitchFamily="18" charset="0"/>
                </a:rPr>
                <a:t>Alpinski</a:t>
              </a:r>
              <a:r>
                <a:rPr lang="en-US" altLang="de-DE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, </a:t>
              </a:r>
              <a:r>
                <a:rPr lang="en-US" altLang="de-DE" b="1" dirty="0" err="1">
                  <a:latin typeface="Arial" panose="020B0604020202020204" pitchFamily="34" charset="0"/>
                  <a:cs typeface="Times New Roman" panose="02020603050405020304" pitchFamily="18" charset="0"/>
                </a:rPr>
                <a:t>Skischuhe</a:t>
              </a:r>
              <a:r>
                <a:rPr lang="en-US" altLang="de-DE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 und </a:t>
              </a:r>
              <a:r>
                <a:rPr lang="en-US" altLang="de-DE" b="1" dirty="0" err="1">
                  <a:latin typeface="Arial" panose="020B0604020202020204" pitchFamily="34" charset="0"/>
                  <a:cs typeface="Times New Roman" panose="02020603050405020304" pitchFamily="18" charset="0"/>
                </a:rPr>
                <a:t>Stöcke</a:t>
              </a:r>
              <a:r>
                <a:rPr lang="en-US" altLang="de-DE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 (</a:t>
              </a:r>
              <a:r>
                <a:rPr lang="en-US" altLang="de-DE" b="1" dirty="0" err="1">
                  <a:latin typeface="Arial" panose="020B0604020202020204" pitchFamily="34" charset="0"/>
                  <a:cs typeface="Times New Roman" panose="02020603050405020304" pitchFamily="18" charset="0"/>
                </a:rPr>
                <a:t>können</a:t>
              </a:r>
              <a:r>
                <a:rPr lang="en-US" altLang="de-DE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de-DE" b="1" dirty="0" smtClean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lnSpc>
                  <a:spcPct val="150000"/>
                </a:lnSpc>
              </a:pPr>
              <a:r>
                <a:rPr lang="en-US" altLang="de-DE" b="1" dirty="0" smtClean="0">
                  <a:latin typeface="Arial" panose="020B0604020202020204" pitchFamily="34" charset="0"/>
                  <a:cs typeface="Times New Roman" panose="02020603050405020304" pitchFamily="18" charset="0"/>
                </a:rPr>
                <a:t>  </a:t>
              </a:r>
              <a:r>
                <a:rPr lang="en-US" altLang="de-DE" b="1" dirty="0" err="1" smtClean="0">
                  <a:latin typeface="Arial" panose="020B0604020202020204" pitchFamily="34" charset="0"/>
                  <a:cs typeface="Times New Roman" panose="02020603050405020304" pitchFamily="18" charset="0"/>
                </a:rPr>
                <a:t>vor</a:t>
              </a:r>
              <a:r>
                <a:rPr lang="en-US" altLang="de-DE" b="1" dirty="0" smtClean="0">
                  <a:latin typeface="Arial" panose="020B0604020202020204" pitchFamily="34" charset="0"/>
                  <a:cs typeface="Times New Roman" panose="02020603050405020304" pitchFamily="18" charset="0"/>
                </a:rPr>
                <a:t> Ort </a:t>
              </a:r>
              <a:r>
                <a:rPr lang="en-US" altLang="de-DE" b="1" dirty="0" err="1" smtClean="0">
                  <a:latin typeface="Arial" panose="020B0604020202020204" pitchFamily="34" charset="0"/>
                  <a:cs typeface="Times New Roman" panose="02020603050405020304" pitchFamily="18" charset="0"/>
                </a:rPr>
                <a:t>ausgeliehen</a:t>
              </a:r>
              <a:r>
                <a:rPr lang="en-US" altLang="de-DE" b="1" dirty="0" smtClean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de-DE" b="1" dirty="0" err="1" smtClean="0">
                  <a:latin typeface="Arial" panose="020B0604020202020204" pitchFamily="34" charset="0"/>
                  <a:cs typeface="Times New Roman" panose="02020603050405020304" pitchFamily="18" charset="0"/>
                </a:rPr>
                <a:t>werden</a:t>
              </a:r>
              <a:r>
                <a:rPr lang="en-US" altLang="de-DE" b="1" dirty="0" smtClean="0">
                  <a:latin typeface="Arial" panose="020B0604020202020204" pitchFamily="34" charset="0"/>
                  <a:cs typeface="Times New Roman" panose="02020603050405020304" pitchFamily="18" charset="0"/>
                </a:rPr>
                <a:t>; </a:t>
              </a:r>
              <a:r>
                <a:rPr lang="en-US" altLang="de-DE" b="1" dirty="0" err="1" smtClean="0">
                  <a:latin typeface="Arial" panose="020B0604020202020204" pitchFamily="34" charset="0"/>
                  <a:cs typeface="Times New Roman" panose="02020603050405020304" pitchFamily="18" charset="0"/>
                </a:rPr>
                <a:t>bei</a:t>
              </a:r>
              <a:r>
                <a:rPr lang="en-US" altLang="de-DE" b="1" dirty="0" smtClean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de-DE" b="1" dirty="0" err="1" smtClean="0">
                  <a:latin typeface="Arial" panose="020B0604020202020204" pitchFamily="34" charset="0"/>
                  <a:cs typeface="Times New Roman" panose="02020603050405020304" pitchFamily="18" charset="0"/>
                </a:rPr>
                <a:t>eigenen</a:t>
              </a:r>
              <a:r>
                <a:rPr lang="en-US" altLang="de-DE" b="1" dirty="0" smtClean="0">
                  <a:latin typeface="Arial" panose="020B0604020202020204" pitchFamily="34" charset="0"/>
                  <a:cs typeface="Times New Roman" panose="02020603050405020304" pitchFamily="18" charset="0"/>
                </a:rPr>
                <a:t>  </a:t>
              </a:r>
            </a:p>
            <a:p>
              <a:pPr>
                <a:lnSpc>
                  <a:spcPct val="150000"/>
                </a:lnSpc>
              </a:pPr>
              <a:r>
                <a:rPr lang="en-US" altLang="de-DE" b="1" dirty="0" smtClean="0">
                  <a:latin typeface="Arial" panose="020B0604020202020204" pitchFamily="34" charset="0"/>
                  <a:cs typeface="Times New Roman" panose="02020603050405020304" pitchFamily="18" charset="0"/>
                </a:rPr>
                <a:t>  </a:t>
              </a:r>
              <a:r>
                <a:rPr lang="en-US" altLang="de-DE" b="1" dirty="0" err="1">
                  <a:latin typeface="Arial" panose="020B0604020202020204" pitchFamily="34" charset="0"/>
                  <a:cs typeface="Times New Roman" panose="02020603050405020304" pitchFamily="18" charset="0"/>
                </a:rPr>
                <a:t>Skiern</a:t>
              </a:r>
              <a:r>
                <a:rPr lang="en-US" altLang="de-DE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de-DE" b="1" dirty="0" err="1">
                  <a:latin typeface="Arial" panose="020B0604020202020204" pitchFamily="34" charset="0"/>
                  <a:cs typeface="Times New Roman" panose="02020603050405020304" pitchFamily="18" charset="0"/>
                </a:rPr>
                <a:t>ist</a:t>
              </a:r>
              <a:r>
                <a:rPr lang="en-US" altLang="de-DE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de-DE" b="1" dirty="0" err="1">
                  <a:latin typeface="Arial" panose="020B0604020202020204" pitchFamily="34" charset="0"/>
                  <a:cs typeface="Times New Roman" panose="02020603050405020304" pitchFamily="18" charset="0"/>
                </a:rPr>
                <a:t>fachgerechte</a:t>
              </a:r>
              <a:r>
                <a:rPr lang="en-US" altLang="de-DE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de-DE" b="1" dirty="0" err="1">
                  <a:latin typeface="Arial" panose="020B0604020202020204" pitchFamily="34" charset="0"/>
                  <a:cs typeface="Times New Roman" panose="02020603050405020304" pitchFamily="18" charset="0"/>
                </a:rPr>
                <a:t>Bindungseinstellung</a:t>
              </a:r>
              <a:r>
                <a:rPr lang="en-US" altLang="de-DE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lnSpc>
                  <a:spcPct val="150000"/>
                </a:lnSpc>
              </a:pPr>
              <a:r>
                <a:rPr lang="en-US" altLang="de-DE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  </a:t>
              </a:r>
              <a:r>
                <a:rPr lang="en-US" altLang="de-DE" b="1" dirty="0" err="1">
                  <a:latin typeface="Arial" panose="020B0604020202020204" pitchFamily="34" charset="0"/>
                  <a:cs typeface="Times New Roman" panose="02020603050405020304" pitchFamily="18" charset="0"/>
                </a:rPr>
                <a:t>erforderlich</a:t>
              </a:r>
              <a:r>
                <a:rPr lang="en-US" altLang="de-DE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!)</a:t>
              </a:r>
            </a:p>
            <a:p>
              <a:pPr>
                <a:lnSpc>
                  <a:spcPct val="150000"/>
                </a:lnSpc>
                <a:buFontTx/>
                <a:buChar char="•"/>
              </a:pPr>
              <a:r>
                <a:rPr lang="en-US" altLang="de-DE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de-DE" b="1" dirty="0" err="1">
                  <a:latin typeface="Arial" panose="020B0604020202020204" pitchFamily="34" charset="0"/>
                  <a:cs typeface="Times New Roman" panose="02020603050405020304" pitchFamily="18" charset="0"/>
                </a:rPr>
                <a:t>Skihelm</a:t>
              </a:r>
              <a:r>
                <a:rPr lang="en-US" altLang="de-DE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lnSpc>
                  <a:spcPct val="150000"/>
                </a:lnSpc>
                <a:buFontTx/>
                <a:buChar char="•"/>
              </a:pPr>
              <a:r>
                <a:rPr lang="en-US" altLang="de-DE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de-DE" b="1" dirty="0" err="1">
                  <a:latin typeface="Arial" panose="020B0604020202020204" pitchFamily="34" charset="0"/>
                  <a:cs typeface="Times New Roman" panose="02020603050405020304" pitchFamily="18" charset="0"/>
                </a:rPr>
                <a:t>Skibrille</a:t>
              </a:r>
              <a:r>
                <a:rPr lang="en-US" altLang="de-DE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 und </a:t>
              </a:r>
              <a:r>
                <a:rPr lang="en-US" altLang="de-DE" b="1" dirty="0" err="1">
                  <a:latin typeface="Arial" panose="020B0604020202020204" pitchFamily="34" charset="0"/>
                  <a:cs typeface="Times New Roman" panose="02020603050405020304" pitchFamily="18" charset="0"/>
                </a:rPr>
                <a:t>Sonnenbrille</a:t>
              </a:r>
              <a:endParaRPr lang="en-US" altLang="de-DE" b="1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  <a:buFontTx/>
                <a:buChar char="•"/>
              </a:pPr>
              <a:r>
                <a:rPr lang="en-US" altLang="de-DE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de-DE" b="1" dirty="0" err="1">
                  <a:latin typeface="Arial" panose="020B0604020202020204" pitchFamily="34" charset="0"/>
                  <a:cs typeface="Times New Roman" panose="02020603050405020304" pitchFamily="18" charset="0"/>
                </a:rPr>
                <a:t>Tagesrucksack</a:t>
              </a:r>
              <a:r>
                <a:rPr lang="en-US" altLang="de-DE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de-DE" b="1" dirty="0" err="1">
                  <a:latin typeface="Arial" panose="020B0604020202020204" pitchFamily="34" charset="0"/>
                  <a:cs typeface="Times New Roman" panose="02020603050405020304" pitchFamily="18" charset="0"/>
                </a:rPr>
                <a:t>für</a:t>
              </a:r>
              <a:r>
                <a:rPr lang="en-US" altLang="de-DE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de-DE" b="1" dirty="0" err="1">
                  <a:latin typeface="Arial" panose="020B0604020202020204" pitchFamily="34" charset="0"/>
                  <a:cs typeface="Times New Roman" panose="02020603050405020304" pitchFamily="18" charset="0"/>
                </a:rPr>
                <a:t>Mittagsverpflegung</a:t>
              </a:r>
              <a:endParaRPr lang="en-US" altLang="de-DE" b="1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endParaRPr lang="en-US" altLang="de-DE" sz="1600" b="1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endParaRPr lang="en-US" altLang="de-DE" sz="1600" b="1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0"/>
            <a:ext cx="6096000" cy="1143000"/>
          </a:xfrm>
        </p:spPr>
        <p:txBody>
          <a:bodyPr/>
          <a:lstStyle/>
          <a:p>
            <a:r>
              <a:rPr lang="de-DE" altLang="de-DE"/>
              <a:t>Bekleidung</a:t>
            </a:r>
          </a:p>
        </p:txBody>
      </p:sp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1524000" y="914400"/>
            <a:ext cx="7239000" cy="2938463"/>
            <a:chOff x="28" y="0"/>
            <a:chExt cx="3543" cy="1851"/>
          </a:xfrm>
        </p:grpSpPr>
        <p:sp>
          <p:nvSpPr>
            <p:cNvPr id="35843" name="Rectangle 3"/>
            <p:cNvSpPr>
              <a:spLocks noChangeArrowheads="1"/>
            </p:cNvSpPr>
            <p:nvPr/>
          </p:nvSpPr>
          <p:spPr bwMode="auto">
            <a:xfrm>
              <a:off x="28" y="0"/>
              <a:ext cx="3543" cy="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/>
            <a:lstStyle/>
            <a:p>
              <a:endParaRPr lang="en-US" altLang="de-DE" sz="2000" b="1" u="sng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endParaRPr lang="en-US" altLang="de-DE" sz="2000"/>
            </a:p>
          </p:txBody>
        </p:sp>
        <p:sp>
          <p:nvSpPr>
            <p:cNvPr id="35844" name="Rectangle 4"/>
            <p:cNvSpPr>
              <a:spLocks noChangeArrowheads="1"/>
            </p:cNvSpPr>
            <p:nvPr/>
          </p:nvSpPr>
          <p:spPr bwMode="auto">
            <a:xfrm>
              <a:off x="28" y="413"/>
              <a:ext cx="3543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Skihose und Anorak </a:t>
              </a:r>
              <a:r>
                <a:rPr lang="en-US" altLang="de-DE" b="1" u="sng">
                  <a:latin typeface="Arial" panose="020B0604020202020204" pitchFamily="34" charset="0"/>
                  <a:cs typeface="Times New Roman" panose="02020603050405020304" pitchFamily="18" charset="0"/>
                </a:rPr>
                <a:t>oder</a:t>
              </a:r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Skianzug mit </a:t>
              </a:r>
            </a:p>
            <a:p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 geeignetem Kälteschutz  </a:t>
              </a:r>
            </a:p>
            <a:p>
              <a:pPr>
                <a:buFontTx/>
                <a:buChar char="•"/>
              </a:pPr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Skihandschuhe (evtl. 2 Paar),</a:t>
              </a:r>
            </a:p>
            <a:p>
              <a:pPr>
                <a:buFontTx/>
                <a:buChar char="•"/>
              </a:pPr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Hemden, Pullis, Pullover, Strümpfe/Socken </a:t>
              </a:r>
            </a:p>
            <a:p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 und Wäsche in genügender Anzahl. Wenn </a:t>
              </a:r>
            </a:p>
            <a:p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 möglich Funktionsunterwäsche!</a:t>
              </a:r>
            </a:p>
            <a:p>
              <a:pPr>
                <a:buFontTx/>
                <a:buChar char="•"/>
              </a:pPr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Mütze mit Ohrenschutz und evtl. ein Stirnband </a:t>
              </a:r>
            </a:p>
            <a:p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 (Stirnband alleine genügt nicht!)</a:t>
              </a:r>
            </a:p>
            <a:p>
              <a:pPr>
                <a:buFontTx/>
                <a:buChar char="•"/>
              </a:pPr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Schal (Halstuch)</a:t>
              </a:r>
            </a:p>
            <a:p>
              <a:pPr>
                <a:buFontTx/>
                <a:buChar char="•"/>
              </a:pPr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Schlafanzug</a:t>
              </a:r>
            </a:p>
            <a:p>
              <a:pPr>
                <a:buFontTx/>
                <a:buChar char="•"/>
              </a:pPr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Trainingsanzug oder andere Freizeitbekleidung</a:t>
              </a:r>
            </a:p>
            <a:p>
              <a:pPr>
                <a:buFontTx/>
                <a:buChar char="•"/>
              </a:pPr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Haus- oder Turnschuhe, feste Schuhe </a:t>
              </a:r>
            </a:p>
            <a:p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 (geeignet für kleine Wanderungen)</a:t>
              </a:r>
            </a:p>
            <a:p>
              <a:pPr>
                <a:buFontTx/>
                <a:buChar char="•"/>
              </a:pPr>
              <a:endParaRPr lang="en-US" altLang="de-DE" b="1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>
                <a:buFontTx/>
                <a:buChar char="•"/>
              </a:pPr>
              <a:endParaRPr lang="en-US" altLang="de-DE" sz="16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04800"/>
            <a:ext cx="6096000" cy="1143000"/>
          </a:xfrm>
        </p:spPr>
        <p:txBody>
          <a:bodyPr/>
          <a:lstStyle/>
          <a:p>
            <a:r>
              <a:rPr lang="de-DE" altLang="de-DE"/>
              <a:t>Sonstige Ausrüstung</a:t>
            </a: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1752600" y="1066800"/>
            <a:ext cx="6934200" cy="2938463"/>
            <a:chOff x="28" y="0"/>
            <a:chExt cx="3543" cy="1851"/>
          </a:xfrm>
        </p:grpSpPr>
        <p:sp>
          <p:nvSpPr>
            <p:cNvPr id="36867" name="Rectangle 3"/>
            <p:cNvSpPr>
              <a:spLocks noChangeArrowheads="1"/>
            </p:cNvSpPr>
            <p:nvPr/>
          </p:nvSpPr>
          <p:spPr bwMode="auto">
            <a:xfrm>
              <a:off x="28" y="0"/>
              <a:ext cx="3543" cy="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/>
            <a:lstStyle/>
            <a:p>
              <a:endParaRPr lang="en-US" altLang="de-DE" sz="2000" b="1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endParaRPr lang="en-US" altLang="de-DE" sz="2000">
                <a:latin typeface="Arial" panose="020B0604020202020204" pitchFamily="34" charset="0"/>
              </a:endParaRPr>
            </a:p>
          </p:txBody>
        </p:sp>
        <p:sp>
          <p:nvSpPr>
            <p:cNvPr id="36868" name="Rectangle 4"/>
            <p:cNvSpPr>
              <a:spLocks noChangeArrowheads="1"/>
            </p:cNvSpPr>
            <p:nvPr/>
          </p:nvSpPr>
          <p:spPr bwMode="auto">
            <a:xfrm>
              <a:off x="28" y="413"/>
              <a:ext cx="3543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Waschzeug, Handtuch</a:t>
              </a:r>
            </a:p>
            <a:p>
              <a:pPr>
                <a:buFontTx/>
                <a:buChar char="•"/>
              </a:pPr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Hautcreme und Sonnencreme </a:t>
              </a:r>
            </a:p>
            <a:p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 (Lichtschutzfaktor &gt; 20 für Hochgebirge)</a:t>
              </a:r>
            </a:p>
            <a:p>
              <a:pPr>
                <a:buFontTx/>
                <a:buChar char="•"/>
              </a:pPr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Taschentücher</a:t>
              </a:r>
            </a:p>
            <a:p>
              <a:pPr>
                <a:buFontTx/>
                <a:buChar char="•"/>
              </a:pPr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Elastische Binde</a:t>
              </a:r>
            </a:p>
            <a:p>
              <a:pPr>
                <a:buFontTx/>
                <a:buChar char="•"/>
              </a:pPr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Medikamente gegen grippale Infekte/ </a:t>
              </a:r>
            </a:p>
            <a:p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 Halsschmerzen. (Die Einnahme besonderer </a:t>
              </a:r>
            </a:p>
            <a:p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 Medikamente ist der Kursleitung vor  </a:t>
              </a:r>
            </a:p>
            <a:p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 Kursbeginn anzuzeigen und unterliegt der </a:t>
              </a:r>
            </a:p>
            <a:p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 Kontrolle des verantwortlichen Lehrers.)</a:t>
              </a:r>
            </a:p>
            <a:p>
              <a:pPr>
                <a:buFontTx/>
                <a:buChar char="•"/>
              </a:pPr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Schreibzeug, Lektüre, Foto, Spiele (keine   </a:t>
              </a:r>
            </a:p>
            <a:p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 Elektronikspiele), Tischtennisschläger</a:t>
              </a:r>
            </a:p>
            <a:p>
              <a:pPr>
                <a:buFontTx/>
                <a:buChar char="•"/>
              </a:pPr>
              <a:r>
                <a:rPr lang="en-US" altLang="de-DE" b="1">
                  <a:latin typeface="Arial" panose="020B0604020202020204" pitchFamily="34" charset="0"/>
                  <a:cs typeface="Times New Roman" panose="02020603050405020304" pitchFamily="18" charset="0"/>
                </a:rPr>
                <a:t> Musikinstrumente, Liedertexte</a:t>
              </a:r>
            </a:p>
            <a:p>
              <a:r>
                <a:rPr lang="en-US" altLang="de-DE" sz="1200">
                  <a:cs typeface="Times New Roman" panose="02020603050405020304" pitchFamily="18" charset="0"/>
                </a:rPr>
                <a:t> </a:t>
              </a:r>
            </a:p>
            <a:p>
              <a:endParaRPr lang="en-US" altLang="de-DE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096000" cy="990600"/>
          </a:xfrm>
        </p:spPr>
        <p:txBody>
          <a:bodyPr/>
          <a:lstStyle/>
          <a:p>
            <a:r>
              <a:rPr lang="de-DE" altLang="de-DE"/>
              <a:t>Versicherungen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95400"/>
            <a:ext cx="6934200" cy="228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de-DE" altLang="de-DE" sz="2400"/>
          </a:p>
          <a:p>
            <a:pPr>
              <a:lnSpc>
                <a:spcPct val="90000"/>
              </a:lnSpc>
            </a:pPr>
            <a:endParaRPr lang="de-DE" altLang="de-DE" sz="2400"/>
          </a:p>
          <a:p>
            <a:pPr>
              <a:lnSpc>
                <a:spcPct val="90000"/>
              </a:lnSpc>
            </a:pPr>
            <a:endParaRPr lang="de-DE" altLang="de-DE" sz="2400"/>
          </a:p>
          <a:p>
            <a:pPr>
              <a:lnSpc>
                <a:spcPct val="90000"/>
              </a:lnSpc>
            </a:pPr>
            <a:r>
              <a:rPr lang="de-DE" altLang="de-DE"/>
              <a:t>Unfallversicherung über den Gemeinde-Unfall-Verband (GUV)</a:t>
            </a:r>
          </a:p>
          <a:p>
            <a:pPr>
              <a:lnSpc>
                <a:spcPct val="90000"/>
              </a:lnSpc>
            </a:pPr>
            <a:endParaRPr lang="de-DE" altLang="de-DE"/>
          </a:p>
          <a:p>
            <a:pPr>
              <a:lnSpc>
                <a:spcPct val="90000"/>
              </a:lnSpc>
            </a:pPr>
            <a:endParaRPr lang="de-DE" altLang="de-DE"/>
          </a:p>
          <a:p>
            <a:pPr>
              <a:lnSpc>
                <a:spcPct val="90000"/>
              </a:lnSpc>
            </a:pPr>
            <a:r>
              <a:rPr lang="de-DE" altLang="de-DE"/>
              <a:t>Kranken- und Haftpflichtversicherung muss von den Eltern gewährleistet werden.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620000" cy="1143000"/>
          </a:xfrm>
          <a:noFill/>
          <a:ln/>
        </p:spPr>
        <p:txBody>
          <a:bodyPr/>
          <a:lstStyle/>
          <a:p>
            <a:r>
              <a:rPr lang="de-DE" altLang="de-DE"/>
              <a:t>Skikurstag </a:t>
            </a:r>
            <a:r>
              <a:rPr lang="de-DE" altLang="de-DE" sz="2800"/>
              <a:t>(Exemplarische Darstellung)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6248400" cy="4572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2400"/>
              <a:t>Wecken 7.30</a:t>
            </a:r>
          </a:p>
          <a:p>
            <a:pPr>
              <a:lnSpc>
                <a:spcPct val="90000"/>
              </a:lnSpc>
            </a:pPr>
            <a:endParaRPr lang="de-DE" altLang="de-DE" sz="2400"/>
          </a:p>
          <a:p>
            <a:pPr>
              <a:lnSpc>
                <a:spcPct val="90000"/>
              </a:lnSpc>
            </a:pPr>
            <a:r>
              <a:rPr lang="de-DE" altLang="de-DE" sz="2400"/>
              <a:t>Frühstück 8:00 Uhr</a:t>
            </a:r>
          </a:p>
          <a:p>
            <a:pPr>
              <a:lnSpc>
                <a:spcPct val="90000"/>
              </a:lnSpc>
            </a:pPr>
            <a:endParaRPr lang="de-DE" altLang="de-DE" sz="2400"/>
          </a:p>
          <a:p>
            <a:pPr>
              <a:lnSpc>
                <a:spcPct val="90000"/>
              </a:lnSpc>
            </a:pPr>
            <a:r>
              <a:rPr lang="de-DE" altLang="de-DE" sz="2400"/>
              <a:t>Gegen 9 Uhr: Fahrt mit dem Bus zur Talstation der Gondelbahn</a:t>
            </a:r>
          </a:p>
          <a:p>
            <a:pPr>
              <a:lnSpc>
                <a:spcPct val="90000"/>
              </a:lnSpc>
            </a:pPr>
            <a:endParaRPr lang="de-DE" altLang="de-DE" sz="2400"/>
          </a:p>
          <a:p>
            <a:pPr>
              <a:lnSpc>
                <a:spcPct val="90000"/>
              </a:lnSpc>
            </a:pPr>
            <a:r>
              <a:rPr lang="de-DE" altLang="de-DE" sz="2400"/>
              <a:t>Skischule</a:t>
            </a:r>
          </a:p>
          <a:p>
            <a:pPr>
              <a:lnSpc>
                <a:spcPct val="90000"/>
              </a:lnSpc>
            </a:pPr>
            <a:endParaRPr lang="de-DE" altLang="de-DE" sz="2400"/>
          </a:p>
          <a:p>
            <a:pPr>
              <a:lnSpc>
                <a:spcPct val="90000"/>
              </a:lnSpc>
            </a:pPr>
            <a:r>
              <a:rPr lang="de-DE" altLang="de-DE" sz="2400"/>
              <a:t>Lunchpaket / Mittagspause 	(12:00 Uhr - 13:30 Uhr)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theme/theme1.xml><?xml version="1.0" encoding="utf-8"?>
<a:theme xmlns:a="http://schemas.openxmlformats.org/drawingml/2006/main" name="Allgemeines (Standard)">
  <a:themeElements>
    <a:clrScheme name="Allgemeines (Standard)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Allgemeines (Standard)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llgemeines (Standard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gemeines (Standard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lgemeines (Standard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Office\Vorlagen\Präsentationen\Allgemeines (Standard).pot</Template>
  <TotalTime>0</TotalTime>
  <Words>437</Words>
  <Application>Microsoft Office PowerPoint</Application>
  <PresentationFormat>Bildschirmpräsentation (4:3)</PresentationFormat>
  <Paragraphs>130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Arial Narrow</vt:lpstr>
      <vt:lpstr>Monotype Sorts</vt:lpstr>
      <vt:lpstr>Times New Roman</vt:lpstr>
      <vt:lpstr>Allgemeines (Standard)</vt:lpstr>
      <vt:lpstr>Riemenschneider-  Gymnasium Würzburg</vt:lpstr>
      <vt:lpstr>Skikursort</vt:lpstr>
      <vt:lpstr>Termine</vt:lpstr>
      <vt:lpstr>Kosten (jeweils pro Person)</vt:lpstr>
      <vt:lpstr>Skiausrüstung</vt:lpstr>
      <vt:lpstr>Bekleidung</vt:lpstr>
      <vt:lpstr>Sonstige Ausrüstung</vt:lpstr>
      <vt:lpstr>Versicherungen</vt:lpstr>
      <vt:lpstr>Skikurstag (Exemplarische Darstellung)</vt:lpstr>
      <vt:lpstr>PowerPoint-Präsentation</vt:lpstr>
      <vt:lpstr>Abendprogramm 19:00 - 20:30 Uhr   (Bettruhe 22.00Uhr)</vt:lpstr>
      <vt:lpstr>Ziele und Inhalte  des Schulskikurses</vt:lpstr>
      <vt:lpstr>Verschiedenes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Titelblatt</dc:title>
  <dc:creator>Reiher</dc:creator>
  <cp:lastModifiedBy>Herbert Barthel</cp:lastModifiedBy>
  <cp:revision>38</cp:revision>
  <dcterms:created xsi:type="dcterms:W3CDTF">2000-12-17T14:27:46Z</dcterms:created>
  <dcterms:modified xsi:type="dcterms:W3CDTF">2017-11-27T09:22:44Z</dcterms:modified>
</cp:coreProperties>
</file>