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  <p:sldId id="267" r:id="rId13"/>
    <p:sldId id="268" r:id="rId14"/>
    <p:sldId id="269" r:id="rId15"/>
    <p:sldId id="279" r:id="rId16"/>
    <p:sldId id="270" r:id="rId17"/>
    <p:sldId id="271" r:id="rId18"/>
    <p:sldId id="274" r:id="rId19"/>
    <p:sldId id="272" r:id="rId20"/>
    <p:sldId id="273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56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57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58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59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3884613" y="0"/>
            <a:ext cx="2957512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62" name="Rectangle 1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56125" cy="3413125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0525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 smtClean="0"/>
          </a:p>
        </p:txBody>
      </p:sp>
      <p:sp>
        <p:nvSpPr>
          <p:cNvPr id="2064" name="Text Box 15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559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56404F5A-E9A9-4AA5-A9F1-CE9C4A39772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13315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331BF7-8B74-4C18-8A39-991A66F97E53}" type="slidenum">
              <a:rPr lang="de-DE" altLang="de-DE" smtClean="0">
                <a:latin typeface="Arial" panose="020B0604020202020204" pitchFamily="34" charset="0"/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 smtClean="0"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BD7FB71-7D48-44C8-B604-8CA32499FE18}" type="slidenum">
              <a:rPr lang="de-DE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804839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3F98688-25B6-4A90-8BC9-0B63FABAF73F}" type="slidenum">
              <a:rPr lang="de-DE" altLang="de-DE" smtClean="0">
                <a:latin typeface="Arial" panose="020B0604020202020204" pitchFamily="34" charset="0"/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DE" altLang="de-DE" smtClean="0"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176A601-CE27-4A69-A374-8D9DE40E612C}" type="slidenum">
              <a:rPr lang="de-DE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877341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4097AF2-606D-4B33-83F5-BAEE39292C83}" type="slidenum">
              <a:rPr lang="de-DE" altLang="de-DE" smtClean="0">
                <a:latin typeface="Arial" panose="020B0604020202020204" pitchFamily="34" charset="0"/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DE" altLang="de-DE" smtClean="0"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1A18E5D-802E-4062-BFBA-D9EBCCFF732B}" type="slidenum">
              <a:rPr lang="de-DE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972687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90B2A4-BEA9-4E42-A45E-86A99A856B68}" type="slidenum">
              <a:rPr lang="de-DE" altLang="de-DE" smtClean="0">
                <a:latin typeface="Arial" panose="020B0604020202020204" pitchFamily="34" charset="0"/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DE" altLang="de-DE" smtClean="0"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AB687FD-A954-4386-BF72-374E0093A548}" type="slidenum">
              <a:rPr lang="de-DE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203739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73F7D39-5BE6-406B-AE4F-CDC8233C74B7}" type="slidenum">
              <a:rPr lang="de-DE" altLang="de-DE" smtClean="0">
                <a:latin typeface="Arial" panose="020B0604020202020204" pitchFamily="34" charset="0"/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DE" altLang="de-DE" smtClean="0"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EC1505B-115C-45A5-BAB6-2E8245F95F60}" type="slidenum">
              <a:rPr lang="de-DE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496042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9BB55A3-6EDF-49E8-B128-9A120D0F5473}" type="slidenum">
              <a:rPr lang="de-DE" altLang="de-DE" smtClean="0">
                <a:latin typeface="Arial" panose="020B0604020202020204" pitchFamily="34" charset="0"/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DE" altLang="de-DE" smtClean="0"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8669776-FF37-4E2C-9FCD-19CDB350B43D}" type="slidenum">
              <a:rPr lang="de-DE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015722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2E62E98-B752-4497-A6F5-A3FF622B5D37}" type="slidenum">
              <a:rPr lang="de-DE" altLang="de-DE" smtClean="0">
                <a:latin typeface="Arial" panose="020B0604020202020204" pitchFamily="34" charset="0"/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DE" altLang="de-DE" smtClean="0"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32D9852-6F46-4484-B0BA-4B1BDA6C23A5}" type="slidenum">
              <a:rPr lang="de-DE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905489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A116F0D-7B2D-4069-83F7-7F4A0992D50D}" type="slidenum">
              <a:rPr lang="de-DE" altLang="de-DE" smtClean="0">
                <a:latin typeface="Arial" panose="020B0604020202020204" pitchFamily="34" charset="0"/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DE" altLang="de-DE" smtClean="0"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135258C-68C2-415A-9ED0-57D49EA1A04C}" type="slidenum">
              <a:rPr lang="de-DE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509722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375837F-2032-4697-AD05-01F933840614}" type="slidenum">
              <a:rPr lang="de-DE" altLang="de-DE" smtClean="0">
                <a:latin typeface="Arial" panose="020B0604020202020204" pitchFamily="34" charset="0"/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DE" altLang="de-DE" smtClean="0"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F72B83A-561F-4C1B-BDB4-E60A39CCFD45}" type="slidenum">
              <a:rPr lang="de-DE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311933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82BFF37-4B05-4873-B1B6-3D77FB6C2BCF}" type="slidenum">
              <a:rPr lang="de-DE" altLang="de-DE" smtClean="0">
                <a:latin typeface="Arial" panose="020B0604020202020204" pitchFamily="34" charset="0"/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de-DE" altLang="de-DE" smtClean="0"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802BE18-AA5B-4F1E-BA79-8687B9AF5084}" type="slidenum">
              <a:rPr lang="de-DE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699529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4B57D46-FB3A-4EEB-8A69-ECACE640CF34}" type="slidenum">
              <a:rPr lang="de-DE" altLang="de-DE" smtClean="0">
                <a:latin typeface="Arial" panose="020B0604020202020204" pitchFamily="34" charset="0"/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de-DE" altLang="de-DE" smtClean="0"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161E682-30E9-4D31-9249-F1B928AEDD8D}" type="slidenum">
              <a:rPr lang="de-DE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017379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7A0918-C3FC-4E07-BF81-5A77B35D83AE}" type="slidenum">
              <a:rPr lang="de-DE" altLang="de-DE" smtClean="0">
                <a:latin typeface="Arial" panose="020B0604020202020204" pitchFamily="34" charset="0"/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DE" altLang="de-DE" smtClean="0"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9570560-14FC-4BC7-BBB3-3B914EA5A7D9}" type="slidenum">
              <a:rPr lang="de-DE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13788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1008979-0D9F-4887-AD00-75BA20EF7352}" type="slidenum">
              <a:rPr lang="de-DE" altLang="de-DE" smtClean="0">
                <a:latin typeface="Arial" panose="020B0604020202020204" pitchFamily="34" charset="0"/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de-DE" altLang="de-DE" smtClean="0"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2B6C5FE-B78F-4964-842D-628F89C4B99C}" type="slidenum">
              <a:rPr lang="de-DE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1442579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669690-4428-4FE8-AD22-DC8F26B71CBA}" type="slidenum">
              <a:rPr lang="de-DE" altLang="de-DE" smtClean="0">
                <a:latin typeface="Arial" panose="020B0604020202020204" pitchFamily="34" charset="0"/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de-DE" altLang="de-DE" smtClean="0"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039C508-06F3-4A39-8B25-791163332F38}" type="slidenum">
              <a:rPr lang="de-DE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435361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08DB99-7FF8-48AD-A7BB-4570BFCAC06E}" type="slidenum">
              <a:rPr lang="de-DE" altLang="de-DE" smtClean="0">
                <a:latin typeface="Arial" panose="020B0604020202020204" pitchFamily="34" charset="0"/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de-DE" altLang="de-DE" smtClean="0"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9F238C2-78A0-47BD-8BFE-B1548E165AC3}" type="slidenum">
              <a:rPr lang="de-DE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6685856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B9D6D8-2ADE-46E3-AA6B-02CCE19B81A1}" type="slidenum">
              <a:rPr lang="de-DE" altLang="de-DE" smtClean="0">
                <a:latin typeface="Arial" panose="020B0604020202020204" pitchFamily="34" charset="0"/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de-DE" altLang="de-DE" smtClean="0"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CA3EC96-7385-437F-8C65-4ABB6F460E30}" type="slidenum">
              <a:rPr lang="de-DE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63825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98328D-64BC-4023-B03F-5CB8C09D6D52}" type="slidenum">
              <a:rPr lang="de-DE" altLang="de-DE" smtClean="0">
                <a:latin typeface="Arial" panose="020B0604020202020204" pitchFamily="34" charset="0"/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de-DE" smtClean="0"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B3A43AE-8976-4E4F-B8C7-A97CD79ECA71}" type="slidenum">
              <a:rPr lang="de-DE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718564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156851A-5B9A-4EC6-8D29-0D40D28E4EE7}" type="slidenum">
              <a:rPr lang="de-DE" altLang="de-DE" smtClean="0">
                <a:latin typeface="Arial" panose="020B0604020202020204" pitchFamily="34" charset="0"/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altLang="de-DE" smtClean="0"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9DF4254-5118-4E18-B1AD-260033260F41}" type="slidenum">
              <a:rPr lang="de-DE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10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933602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9CBE5DD-3E76-4CDB-A5F5-93F24F9F9265}" type="slidenum">
              <a:rPr lang="de-DE" altLang="de-DE" smtClean="0">
                <a:latin typeface="Arial" panose="020B0604020202020204" pitchFamily="34" charset="0"/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DE" altLang="de-DE" smtClean="0"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0518DCD-3544-42FB-A68A-0BA0E1C5A17D}" type="slidenum">
              <a:rPr lang="de-DE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632981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9C09FF-45CA-435C-B8C7-713420FBAB13}" type="slidenum">
              <a:rPr lang="de-DE" altLang="de-DE" smtClean="0">
                <a:latin typeface="Arial" panose="020B0604020202020204" pitchFamily="34" charset="0"/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altLang="de-DE" smtClean="0"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369D3DC-2FDD-49BC-BBCE-4989D18E1704}" type="slidenum">
              <a:rPr lang="de-DE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367225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8AA6B62-6B21-4848-88F3-66F8AF29D993}" type="slidenum">
              <a:rPr lang="de-DE" altLang="de-DE" smtClean="0">
                <a:latin typeface="Arial" panose="020B0604020202020204" pitchFamily="34" charset="0"/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 smtClean="0"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71393D5-D2EE-4240-A1CB-B07522BB4CA7}" type="slidenum">
              <a:rPr lang="de-DE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275259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F905FDE-750D-491B-88F9-3935DF0E5260}" type="slidenum">
              <a:rPr lang="de-DE" altLang="de-DE" smtClean="0">
                <a:latin typeface="Arial" panose="020B0604020202020204" pitchFamily="34" charset="0"/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altLang="de-DE" smtClean="0"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57A1C2B-5F78-4387-A796-38282082B25D}" type="slidenum">
              <a:rPr lang="de-DE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019637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8DC29E-74C6-4BDB-9D92-9677443101A7}" type="slidenum">
              <a:rPr lang="de-DE" altLang="de-DE" smtClean="0">
                <a:latin typeface="Arial" panose="020B0604020202020204" pitchFamily="34" charset="0"/>
                <a:ea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DE" altLang="de-DE" smtClean="0"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248EE3E-1254-42C7-9A37-B7B4F59BBB3E}" type="slidenum">
              <a:rPr lang="de-DE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431460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8B311-60E2-4B19-AA53-4676A1AC15F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4590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9EF57-7EEB-4B5D-9896-4AE837DACFF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749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8288" y="274638"/>
            <a:ext cx="2052637" cy="58356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08688" cy="58356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65332-57F3-43BC-BD53-3887A82142F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4022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CB1AE-2242-46CD-B9FC-22326517193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5989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047A2-BE36-486B-B299-700A0F2E119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49914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77F55-F85E-4357-B5AE-77212566C9D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951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52812-7FD2-4F83-8487-251432B00DE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6092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A97B7-56D0-4019-A34A-828555B2235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8631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43DF8-8240-4882-ADA6-B2CD4BA451A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188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549AA-6BA7-49F4-BEB5-95E047894F7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3152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6C462-493C-416D-A9FC-C4E5F04AFE7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254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37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die Formate des Gliederungstextes zu bearbeiten</a:t>
            </a:r>
          </a:p>
          <a:p>
            <a:pPr lvl="1"/>
            <a:r>
              <a:rPr lang="en-GB" altLang="de-DE" smtClean="0"/>
              <a:t>Zweite Gliederungsebene</a:t>
            </a:r>
          </a:p>
          <a:p>
            <a:pPr lvl="2"/>
            <a:r>
              <a:rPr lang="en-GB" altLang="de-DE" smtClean="0"/>
              <a:t>Dritte Gliederungsebene</a:t>
            </a:r>
          </a:p>
          <a:p>
            <a:pPr lvl="3"/>
            <a:r>
              <a:rPr lang="en-GB" altLang="de-DE" smtClean="0"/>
              <a:t>Vierte Gliederungsebene</a:t>
            </a:r>
          </a:p>
          <a:p>
            <a:pPr lvl="4"/>
            <a:r>
              <a:rPr lang="en-GB" altLang="de-DE" smtClean="0"/>
              <a:t>Fünfte Gliederungsebene</a:t>
            </a:r>
          </a:p>
          <a:p>
            <a:pPr lvl="4"/>
            <a:r>
              <a:rPr lang="en-GB" altLang="de-DE" smtClean="0"/>
              <a:t>Sechste Gliederungsebene</a:t>
            </a:r>
          </a:p>
          <a:p>
            <a:pPr lvl="4"/>
            <a:r>
              <a:rPr lang="en-GB" altLang="de-DE" smtClean="0"/>
              <a:t>Siebente Gliederungsebene</a:t>
            </a:r>
          </a:p>
          <a:p>
            <a:pPr lvl="4"/>
            <a:r>
              <a:rPr lang="en-GB" altLang="de-DE" smtClean="0"/>
              <a:t>Achte Gliederungsebene</a:t>
            </a:r>
          </a:p>
          <a:p>
            <a:pPr lvl="4"/>
            <a:r>
              <a:rPr lang="en-GB" altLang="de-DE" smtClean="0"/>
              <a:t>Neunte Gliederungsebene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77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ea typeface="+mn-ea"/>
              </a:defRPr>
            </a:lvl1pPr>
          </a:lstStyle>
          <a:p>
            <a:pPr>
              <a:defRPr/>
            </a:pPr>
            <a:fld id="{FE0070AA-6037-4C0C-BD26-97386D06E22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Arial Unicode MS" panose="020B0604020202020204" pitchFamily="34" charset="-128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949325" y="2411413"/>
            <a:ext cx="7772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600">
                <a:latin typeface="Calibri" panose="020F0502020204030204" pitchFamily="34" charset="0"/>
              </a:rPr>
              <a:t> </a:t>
            </a:r>
            <a:r>
              <a:rPr lang="de-DE" altLang="de-DE" sz="2800" b="1">
                <a:latin typeface="Comic Sans MS" panose="030F0702030302020204" pitchFamily="66" charset="0"/>
              </a:rPr>
              <a:t>Irlandaustausch 2018</a:t>
            </a:r>
            <a:br>
              <a:rPr lang="de-DE" altLang="de-DE" sz="2800" b="1">
                <a:latin typeface="Comic Sans MS" panose="030F0702030302020204" pitchFamily="66" charset="0"/>
              </a:rPr>
            </a:br>
            <a:r>
              <a:rPr lang="de-DE" altLang="de-DE" sz="2800" b="1">
                <a:latin typeface="Comic Sans MS" panose="030F0702030302020204" pitchFamily="66" charset="0"/>
              </a:rPr>
              <a:t/>
            </a:r>
            <a:br>
              <a:rPr lang="de-DE" altLang="de-DE" sz="2800" b="1">
                <a:latin typeface="Comic Sans MS" panose="030F0702030302020204" pitchFamily="66" charset="0"/>
              </a:rPr>
            </a:br>
            <a:endParaRPr lang="de-DE" altLang="de-DE" sz="2800" b="1">
              <a:latin typeface="Comic Sans MS" panose="030F0702030302020204" pitchFamily="66" charset="0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573463"/>
            <a:ext cx="5416550" cy="25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">
            <a:off x="6500813" y="468313"/>
            <a:ext cx="240665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60000">
            <a:off x="508000" y="727075"/>
            <a:ext cx="1997075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>
                <a:latin typeface="Comic Sans MS" panose="030F0702030302020204" pitchFamily="66" charset="0"/>
              </a:rPr>
              <a:t>Day 3 - Friday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11188" y="908050"/>
            <a:ext cx="8007350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04788" indent="-204788">
              <a:tabLst>
                <a:tab pos="204788" algn="l"/>
                <a:tab pos="652463" algn="l"/>
                <a:tab pos="1101725" algn="l"/>
                <a:tab pos="1550988" algn="l"/>
                <a:tab pos="2000250" algn="l"/>
                <a:tab pos="2449513" algn="l"/>
                <a:tab pos="2898775" algn="l"/>
                <a:tab pos="3348038" algn="l"/>
                <a:tab pos="3797300" algn="l"/>
                <a:tab pos="4246563" algn="l"/>
                <a:tab pos="4695825" algn="l"/>
                <a:tab pos="5145088" algn="l"/>
                <a:tab pos="5594350" algn="l"/>
                <a:tab pos="6043613" algn="l"/>
                <a:tab pos="6492875" algn="l"/>
                <a:tab pos="6942138" algn="l"/>
                <a:tab pos="7391400" algn="l"/>
                <a:tab pos="7840663" algn="l"/>
                <a:tab pos="8289925" algn="l"/>
                <a:tab pos="8739188" algn="l"/>
                <a:tab pos="91884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204788" algn="l"/>
                <a:tab pos="652463" algn="l"/>
                <a:tab pos="1101725" algn="l"/>
                <a:tab pos="1550988" algn="l"/>
                <a:tab pos="2000250" algn="l"/>
                <a:tab pos="2449513" algn="l"/>
                <a:tab pos="2898775" algn="l"/>
                <a:tab pos="3348038" algn="l"/>
                <a:tab pos="3797300" algn="l"/>
                <a:tab pos="4246563" algn="l"/>
                <a:tab pos="4695825" algn="l"/>
                <a:tab pos="5145088" algn="l"/>
                <a:tab pos="5594350" algn="l"/>
                <a:tab pos="6043613" algn="l"/>
                <a:tab pos="6492875" algn="l"/>
                <a:tab pos="6942138" algn="l"/>
                <a:tab pos="7391400" algn="l"/>
                <a:tab pos="7840663" algn="l"/>
                <a:tab pos="8289925" algn="l"/>
                <a:tab pos="8739188" algn="l"/>
                <a:tab pos="91884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204788" algn="l"/>
                <a:tab pos="652463" algn="l"/>
                <a:tab pos="1101725" algn="l"/>
                <a:tab pos="1550988" algn="l"/>
                <a:tab pos="2000250" algn="l"/>
                <a:tab pos="2449513" algn="l"/>
                <a:tab pos="2898775" algn="l"/>
                <a:tab pos="3348038" algn="l"/>
                <a:tab pos="3797300" algn="l"/>
                <a:tab pos="4246563" algn="l"/>
                <a:tab pos="4695825" algn="l"/>
                <a:tab pos="5145088" algn="l"/>
                <a:tab pos="5594350" algn="l"/>
                <a:tab pos="6043613" algn="l"/>
                <a:tab pos="6492875" algn="l"/>
                <a:tab pos="6942138" algn="l"/>
                <a:tab pos="7391400" algn="l"/>
                <a:tab pos="7840663" algn="l"/>
                <a:tab pos="8289925" algn="l"/>
                <a:tab pos="8739188" algn="l"/>
                <a:tab pos="91884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204788" algn="l"/>
                <a:tab pos="652463" algn="l"/>
                <a:tab pos="1101725" algn="l"/>
                <a:tab pos="1550988" algn="l"/>
                <a:tab pos="2000250" algn="l"/>
                <a:tab pos="2449513" algn="l"/>
                <a:tab pos="2898775" algn="l"/>
                <a:tab pos="3348038" algn="l"/>
                <a:tab pos="3797300" algn="l"/>
                <a:tab pos="4246563" algn="l"/>
                <a:tab pos="4695825" algn="l"/>
                <a:tab pos="5145088" algn="l"/>
                <a:tab pos="5594350" algn="l"/>
                <a:tab pos="6043613" algn="l"/>
                <a:tab pos="6492875" algn="l"/>
                <a:tab pos="6942138" algn="l"/>
                <a:tab pos="7391400" algn="l"/>
                <a:tab pos="7840663" algn="l"/>
                <a:tab pos="8289925" algn="l"/>
                <a:tab pos="8739188" algn="l"/>
                <a:tab pos="91884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204788" algn="l"/>
                <a:tab pos="652463" algn="l"/>
                <a:tab pos="1101725" algn="l"/>
                <a:tab pos="1550988" algn="l"/>
                <a:tab pos="2000250" algn="l"/>
                <a:tab pos="2449513" algn="l"/>
                <a:tab pos="2898775" algn="l"/>
                <a:tab pos="3348038" algn="l"/>
                <a:tab pos="3797300" algn="l"/>
                <a:tab pos="4246563" algn="l"/>
                <a:tab pos="4695825" algn="l"/>
                <a:tab pos="5145088" algn="l"/>
                <a:tab pos="5594350" algn="l"/>
                <a:tab pos="6043613" algn="l"/>
                <a:tab pos="6492875" algn="l"/>
                <a:tab pos="6942138" algn="l"/>
                <a:tab pos="7391400" algn="l"/>
                <a:tab pos="7840663" algn="l"/>
                <a:tab pos="8289925" algn="l"/>
                <a:tab pos="8739188" algn="l"/>
                <a:tab pos="91884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4788" algn="l"/>
                <a:tab pos="652463" algn="l"/>
                <a:tab pos="1101725" algn="l"/>
                <a:tab pos="1550988" algn="l"/>
                <a:tab pos="2000250" algn="l"/>
                <a:tab pos="2449513" algn="l"/>
                <a:tab pos="2898775" algn="l"/>
                <a:tab pos="3348038" algn="l"/>
                <a:tab pos="3797300" algn="l"/>
                <a:tab pos="4246563" algn="l"/>
                <a:tab pos="4695825" algn="l"/>
                <a:tab pos="5145088" algn="l"/>
                <a:tab pos="5594350" algn="l"/>
                <a:tab pos="6043613" algn="l"/>
                <a:tab pos="6492875" algn="l"/>
                <a:tab pos="6942138" algn="l"/>
                <a:tab pos="7391400" algn="l"/>
                <a:tab pos="7840663" algn="l"/>
                <a:tab pos="8289925" algn="l"/>
                <a:tab pos="8739188" algn="l"/>
                <a:tab pos="91884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4788" algn="l"/>
                <a:tab pos="652463" algn="l"/>
                <a:tab pos="1101725" algn="l"/>
                <a:tab pos="1550988" algn="l"/>
                <a:tab pos="2000250" algn="l"/>
                <a:tab pos="2449513" algn="l"/>
                <a:tab pos="2898775" algn="l"/>
                <a:tab pos="3348038" algn="l"/>
                <a:tab pos="3797300" algn="l"/>
                <a:tab pos="4246563" algn="l"/>
                <a:tab pos="4695825" algn="l"/>
                <a:tab pos="5145088" algn="l"/>
                <a:tab pos="5594350" algn="l"/>
                <a:tab pos="6043613" algn="l"/>
                <a:tab pos="6492875" algn="l"/>
                <a:tab pos="6942138" algn="l"/>
                <a:tab pos="7391400" algn="l"/>
                <a:tab pos="7840663" algn="l"/>
                <a:tab pos="8289925" algn="l"/>
                <a:tab pos="8739188" algn="l"/>
                <a:tab pos="91884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4788" algn="l"/>
                <a:tab pos="652463" algn="l"/>
                <a:tab pos="1101725" algn="l"/>
                <a:tab pos="1550988" algn="l"/>
                <a:tab pos="2000250" algn="l"/>
                <a:tab pos="2449513" algn="l"/>
                <a:tab pos="2898775" algn="l"/>
                <a:tab pos="3348038" algn="l"/>
                <a:tab pos="3797300" algn="l"/>
                <a:tab pos="4246563" algn="l"/>
                <a:tab pos="4695825" algn="l"/>
                <a:tab pos="5145088" algn="l"/>
                <a:tab pos="5594350" algn="l"/>
                <a:tab pos="6043613" algn="l"/>
                <a:tab pos="6492875" algn="l"/>
                <a:tab pos="6942138" algn="l"/>
                <a:tab pos="7391400" algn="l"/>
                <a:tab pos="7840663" algn="l"/>
                <a:tab pos="8289925" algn="l"/>
                <a:tab pos="8739188" algn="l"/>
                <a:tab pos="91884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4788" algn="l"/>
                <a:tab pos="652463" algn="l"/>
                <a:tab pos="1101725" algn="l"/>
                <a:tab pos="1550988" algn="l"/>
                <a:tab pos="2000250" algn="l"/>
                <a:tab pos="2449513" algn="l"/>
                <a:tab pos="2898775" algn="l"/>
                <a:tab pos="3348038" algn="l"/>
                <a:tab pos="3797300" algn="l"/>
                <a:tab pos="4246563" algn="l"/>
                <a:tab pos="4695825" algn="l"/>
                <a:tab pos="5145088" algn="l"/>
                <a:tab pos="5594350" algn="l"/>
                <a:tab pos="6043613" algn="l"/>
                <a:tab pos="6492875" algn="l"/>
                <a:tab pos="6942138" algn="l"/>
                <a:tab pos="7391400" algn="l"/>
                <a:tab pos="7840663" algn="l"/>
                <a:tab pos="8289925" algn="l"/>
                <a:tab pos="8739188" algn="l"/>
                <a:tab pos="91884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marL="342900" indent="-342900"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tabLst>
                <a:tab pos="228600" algn="l"/>
              </a:tabLst>
              <a:defRPr/>
            </a:pP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The students will have breakfast with the host family and attend school by travelling with the host student.</a:t>
            </a:r>
            <a:endParaRPr lang="de-DE" sz="2400" dirty="0" smtClean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indent="-342900"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tabLst>
                <a:tab pos="228600" algn="l"/>
              </a:tabLst>
              <a:defRPr/>
            </a:pP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The host student and visiting student will need a </a:t>
            </a:r>
            <a:r>
              <a:rPr 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packed lunch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from the host family.</a:t>
            </a:r>
            <a:endParaRPr lang="de-DE" sz="2400" dirty="0" smtClean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indent="-342900"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tabLst>
                <a:tab pos="228600" algn="l"/>
              </a:tabLst>
              <a:defRPr/>
            </a:pP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They will attend a range of classes until 10.25 and have their break until 10.45</a:t>
            </a:r>
            <a:endParaRPr lang="de-DE" sz="2400" dirty="0" smtClean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indent="-342900"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tabLst>
                <a:tab pos="228600" algn="l"/>
              </a:tabLst>
              <a:defRPr/>
            </a:pP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The host students and visiting students will walk to the main street in </a:t>
            </a:r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Kilcoole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to take the bus to Greystones @ 11.15.  They will travel from Greystones to Dublin by train and enjoy a visit to</a:t>
            </a:r>
            <a:r>
              <a:rPr 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Trinity College, The GPO, The Four Courts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and other tourist attractions followed by some time for shopping.</a:t>
            </a:r>
            <a:endParaRPr lang="de-DE" sz="2400" dirty="0" smtClean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indent="-342900"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tabLst>
                <a:tab pos="228600" algn="l"/>
              </a:tabLst>
              <a:defRPr/>
            </a:pP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The students will return to Greystones at approximately 5.30pm and can be collected by the host families.</a:t>
            </a:r>
            <a:endParaRPr lang="de-DE" sz="2400" dirty="0" smtClean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indent="-342900"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tabLst>
                <a:tab pos="228600" algn="l"/>
              </a:tabLst>
              <a:defRPr/>
            </a:pP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The remainder of the evening will be spent with the host family</a:t>
            </a:r>
            <a:endParaRPr lang="de-DE" sz="2400" dirty="0" smtClean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206375">
              <a:buSzPct val="100000"/>
              <a:defRPr/>
            </a:pPr>
            <a:endParaRPr lang="en-US" altLang="de-DE" sz="2000" dirty="0" smtClean="0">
              <a:solidFill>
                <a:srgbClr val="000000"/>
              </a:solidFill>
              <a:latin typeface="Comic Sans MS" panose="030F0702030302020204" pitchFamily="66" charset="0"/>
              <a:ea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4464050" cy="334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671888"/>
            <a:ext cx="4608513" cy="288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193675"/>
            <a:ext cx="3887788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3671888"/>
            <a:ext cx="374332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468313" y="260350"/>
            <a:ext cx="83851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2400" b="1">
                <a:latin typeface="Comic Sans MS" panose="030F0702030302020204" pitchFamily="66" charset="0"/>
              </a:rPr>
              <a:t>Day 4 - Saturday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31800" y="1152525"/>
            <a:ext cx="8007350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436563" indent="-436563">
              <a:tabLst>
                <a:tab pos="436563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9420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436563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9420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436563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9420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436563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9420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436563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9420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6563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9420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6563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9420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6563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9420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6563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9420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just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en-US" altLang="de-DE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The student will spend the day with the host family. </a:t>
            </a:r>
          </a:p>
          <a:p>
            <a:pPr algn="just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en-US" altLang="de-DE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They will have their meals with the host family and perhaps some shopping time.</a:t>
            </a:r>
          </a:p>
          <a:p>
            <a:pPr algn="just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en-US" altLang="de-DE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The students will involve themselves in the usual activities that the family engages in on Saturdays.</a:t>
            </a:r>
          </a:p>
          <a:p>
            <a:pPr algn="just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en-US" altLang="de-DE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The students will meet at the Diamond Bowl in </a:t>
            </a:r>
            <a:r>
              <a:rPr lang="en-US" altLang="de-DE" sz="200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Wicklow</a:t>
            </a:r>
            <a:r>
              <a:rPr lang="en-US" altLang="de-DE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 Town for Bowling at 8.30pm. They can be collected at 10.00pm from </a:t>
            </a:r>
            <a:r>
              <a:rPr lang="en-US" altLang="de-DE" sz="200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Wicklow</a:t>
            </a:r>
            <a:r>
              <a:rPr lang="en-US" altLang="de-DE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 Bowl.</a:t>
            </a:r>
          </a:p>
          <a:p>
            <a:pPr algn="just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en-US" altLang="de-DE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 </a:t>
            </a:r>
          </a:p>
          <a:p>
            <a:pPr marL="438150">
              <a:buSzPct val="100000"/>
              <a:defRPr/>
            </a:pPr>
            <a:endParaRPr lang="en-US" altLang="de-DE" sz="2000" dirty="0" smtClean="0">
              <a:solidFill>
                <a:srgbClr val="000000"/>
              </a:solidFill>
              <a:latin typeface="Comic Sans MS" panose="030F0702030302020204" pitchFamily="66" charset="0"/>
              <a:ea typeface="+mn-ea"/>
            </a:endParaRPr>
          </a:p>
          <a:p>
            <a:pPr marL="438150">
              <a:buSzPct val="100000"/>
              <a:defRPr/>
            </a:pPr>
            <a:endParaRPr lang="en-US" altLang="de-DE" sz="2000" dirty="0" smtClean="0">
              <a:solidFill>
                <a:srgbClr val="000000"/>
              </a:solidFill>
              <a:latin typeface="Comic Sans MS" panose="030F0702030302020204" pitchFamily="66" charset="0"/>
              <a:ea typeface="+mn-ea"/>
            </a:endParaRPr>
          </a:p>
          <a:p>
            <a:pPr marL="438150">
              <a:buSzPct val="100000"/>
              <a:defRPr/>
            </a:pPr>
            <a:endParaRPr lang="en-US" altLang="de-DE" sz="2000" dirty="0" smtClean="0">
              <a:solidFill>
                <a:srgbClr val="000000"/>
              </a:solidFill>
              <a:latin typeface="Comic Sans MS" panose="030F0702030302020204" pitchFamily="66" charset="0"/>
              <a:ea typeface="+mn-ea"/>
            </a:endParaRP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4022725"/>
            <a:ext cx="3941762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>
                <a:latin typeface="Comic Sans MS" panose="030F0702030302020204" pitchFamily="66" charset="0"/>
              </a:rPr>
              <a:t>Day 5 Sunday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7025" indent="-3270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ts val="500"/>
              </a:spcBef>
              <a:buFont typeface="Comic Sans MS" panose="030F0702030302020204" pitchFamily="66" charset="0"/>
              <a:buChar char="•"/>
            </a:pPr>
            <a:r>
              <a:rPr lang="en-US" altLang="de-DE" sz="2000">
                <a:latin typeface="Comic Sans MS" panose="030F0702030302020204" pitchFamily="66" charset="0"/>
              </a:rPr>
              <a:t>The students will spend the day with the host family.</a:t>
            </a:r>
          </a:p>
          <a:p>
            <a:pPr eaLnBrk="1" hangingPunct="1">
              <a:spcBef>
                <a:spcPts val="500"/>
              </a:spcBef>
              <a:buFont typeface="Comic Sans MS" panose="030F0702030302020204" pitchFamily="66" charset="0"/>
              <a:buChar char="•"/>
            </a:pPr>
            <a:r>
              <a:rPr lang="en-US" altLang="de-DE" sz="2000">
                <a:latin typeface="Comic Sans MS" panose="030F0702030302020204" pitchFamily="66" charset="0"/>
              </a:rPr>
              <a:t>They will have their meals with the host family.</a:t>
            </a:r>
          </a:p>
          <a:p>
            <a:pPr eaLnBrk="1" hangingPunct="1">
              <a:spcBef>
                <a:spcPts val="500"/>
              </a:spcBef>
              <a:buFont typeface="Comic Sans MS" panose="030F0702030302020204" pitchFamily="66" charset="0"/>
              <a:buChar char="•"/>
            </a:pPr>
            <a:r>
              <a:rPr lang="en-US" altLang="de-DE" sz="2000">
                <a:latin typeface="Comic Sans MS" panose="030F0702030302020204" pitchFamily="66" charset="0"/>
              </a:rPr>
              <a:t>The students may choose to meet up as a group and go to the cinema or do an activity with the host family.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2400">
                <a:latin typeface="Comic Sans MS" panose="030F0702030302020204" pitchFamily="66" charset="0"/>
              </a:rPr>
              <a:t>Day 6 - Monday</a:t>
            </a:r>
            <a:r>
              <a:rPr lang="en-US" altLang="de-DE" sz="4400"/>
              <a:t> 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07963" indent="-207963"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just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en-US" altLang="de-DE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The students will have breakfast with the host family and meet at the school for 9.45am with the host student.  </a:t>
            </a:r>
          </a:p>
          <a:p>
            <a:pPr algn="just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en-US" altLang="de-DE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The host student and visiting student will need a packed lunch from the host family</a:t>
            </a:r>
          </a:p>
          <a:p>
            <a:pPr algn="just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en-US" altLang="de-DE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The students will depart the school at 10.00am and travel to </a:t>
            </a:r>
            <a:r>
              <a:rPr lang="en-US" altLang="de-DE" sz="200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Wicklow</a:t>
            </a:r>
            <a:r>
              <a:rPr lang="en-US" altLang="de-DE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 </a:t>
            </a:r>
            <a:r>
              <a:rPr lang="en-US" altLang="de-DE" sz="200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Gaol</a:t>
            </a:r>
            <a:r>
              <a:rPr lang="en-US" altLang="de-DE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 for 10.30am. www.wicklowshistoricgaol.com</a:t>
            </a:r>
          </a:p>
          <a:p>
            <a:pPr algn="just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endParaRPr lang="en-US" altLang="de-DE" sz="2000" dirty="0" smtClean="0">
              <a:solidFill>
                <a:srgbClr val="000000"/>
              </a:solidFill>
              <a:latin typeface="Comic Sans MS" panose="030F0702030302020204" pitchFamily="66" charset="0"/>
              <a:ea typeface="+mn-ea"/>
            </a:endParaRPr>
          </a:p>
          <a:p>
            <a:pPr algn="just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en-US" altLang="de-DE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They will leave there at 11.00am and travel to Glendalough and visit the historical sights and complete one of the famous walks. Glendalough gets its name from the Irish language. </a:t>
            </a:r>
            <a:r>
              <a:rPr lang="en-US" altLang="de-DE" sz="200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Gleann</a:t>
            </a:r>
            <a:r>
              <a:rPr lang="en-US" altLang="de-DE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 </a:t>
            </a:r>
            <a:r>
              <a:rPr lang="en-US" altLang="de-DE" sz="200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dá</a:t>
            </a:r>
            <a:r>
              <a:rPr lang="en-US" altLang="de-DE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 </a:t>
            </a:r>
            <a:r>
              <a:rPr lang="en-US" altLang="de-DE" sz="200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Locha</a:t>
            </a:r>
            <a:r>
              <a:rPr lang="en-US" altLang="de-DE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 literally means the ‘Glen of the two lakes’. Situated right in the heart of the </a:t>
            </a:r>
            <a:r>
              <a:rPr lang="en-US" altLang="de-DE" sz="200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Wicklow</a:t>
            </a:r>
            <a:r>
              <a:rPr lang="en-US" altLang="de-DE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 Mountains National Park, Glendalough is one of the most visited locations in Ireland, with over 1 million visitors a year. Visit http://www.glendalough.ie/ View a video of </a:t>
            </a:r>
            <a:r>
              <a:rPr lang="en-US" altLang="de-DE" sz="200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Wicklow</a:t>
            </a:r>
            <a:r>
              <a:rPr lang="en-US" altLang="de-DE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 at https://www.youtube.com/watch?v=q7aOWd-Ac4U</a:t>
            </a:r>
          </a:p>
          <a:p>
            <a:pPr marL="0" indent="0" algn="just">
              <a:buClr>
                <a:srgbClr val="000000"/>
              </a:buClr>
              <a:buSzPct val="45000"/>
              <a:buFont typeface="Times New Roman" panose="02020603050405020304" pitchFamily="18" charset="0"/>
              <a:buNone/>
              <a:defRPr/>
            </a:pPr>
            <a:endParaRPr lang="en-US" altLang="de-DE" sz="2000" dirty="0" smtClean="0">
              <a:solidFill>
                <a:srgbClr val="000000"/>
              </a:solidFill>
              <a:latin typeface="Comic Sans MS" panose="030F0702030302020204" pitchFamily="66" charset="0"/>
              <a:ea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hteck 2"/>
          <p:cNvSpPr>
            <a:spLocks noChangeArrowheads="1"/>
          </p:cNvSpPr>
          <p:nvPr/>
        </p:nvSpPr>
        <p:spPr bwMode="auto">
          <a:xfrm>
            <a:off x="684213" y="476250"/>
            <a:ext cx="77041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de-DE" sz="2000">
                <a:solidFill>
                  <a:srgbClr val="000000"/>
                </a:solidFill>
                <a:latin typeface="Comic Sans MS" panose="030F0702030302020204" pitchFamily="66" charset="0"/>
              </a:rPr>
              <a:t>They will return to the school at 3.55pm. </a:t>
            </a:r>
          </a:p>
          <a:p>
            <a:pPr algn="just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de-DE" sz="2000">
                <a:solidFill>
                  <a:srgbClr val="000000"/>
                </a:solidFill>
                <a:latin typeface="Comic Sans MS" panose="030F0702030302020204" pitchFamily="66" charset="0"/>
              </a:rPr>
              <a:t>They will have their final evening meal with the host family</a:t>
            </a:r>
          </a:p>
          <a:p>
            <a:pPr algn="just">
              <a:buClr>
                <a:srgbClr val="000000"/>
              </a:buClr>
              <a:buSzPct val="45000"/>
              <a:buFont typeface="Times New Roman" panose="02020603050405020304" pitchFamily="18" charset="0"/>
              <a:buNone/>
            </a:pPr>
            <a:r>
              <a:rPr lang="en-US" altLang="de-DE" sz="2000">
                <a:solidFill>
                  <a:srgbClr val="000000"/>
                </a:solidFill>
                <a:latin typeface="Comic Sans MS" panose="030F0702030302020204" pitchFamily="66" charset="0"/>
              </a:rPr>
              <a:t>  and pack for their early morning flight.</a:t>
            </a:r>
          </a:p>
        </p:txBody>
      </p:sp>
      <p:pic>
        <p:nvPicPr>
          <p:cNvPr id="31747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492375"/>
            <a:ext cx="3856037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554038" y="2159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2400">
                <a:latin typeface="Comic Sans MS" panose="030F0702030302020204" pitchFamily="66" charset="0"/>
              </a:rPr>
              <a:t>Day 7 - Tuesday</a:t>
            </a:r>
            <a:r>
              <a:rPr lang="en-US" altLang="de-DE" sz="4400"/>
              <a:t> 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07963" indent="-2079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Char char=""/>
            </a:pPr>
            <a:r>
              <a:rPr lang="en-US" altLang="de-DE" sz="2000">
                <a:latin typeface="Comic Sans MS" panose="030F0702030302020204" pitchFamily="66" charset="0"/>
              </a:rPr>
              <a:t>Students will need to be dropped to the school for 3am for Departure to Dublin Airport for a flight at 6.00am.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4000"/>
              <a:t/>
            </a:r>
            <a:br>
              <a:rPr lang="de-DE" altLang="de-DE" sz="4000"/>
            </a:br>
            <a:r>
              <a:rPr lang="de-DE" altLang="de-DE" sz="2400" b="1">
                <a:latin typeface="Comic Sans MS" panose="030F0702030302020204" pitchFamily="66" charset="0"/>
              </a:rPr>
              <a:t>Besuch der Iren vom 09.05.- 14.05.2018</a:t>
            </a:r>
            <a:br>
              <a:rPr lang="de-DE" altLang="de-DE" sz="2400" b="1">
                <a:latin typeface="Comic Sans MS" panose="030F0702030302020204" pitchFamily="66" charset="0"/>
              </a:rPr>
            </a:br>
            <a:r>
              <a:rPr lang="de-DE" altLang="de-DE" sz="2400" b="1">
                <a:latin typeface="Comic Sans MS" panose="030F0702030302020204" pitchFamily="66" charset="0"/>
              </a:rPr>
              <a:t> Vorläufiges Programm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68313" y="1916113"/>
            <a:ext cx="8229600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270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ts val="500"/>
              </a:spcBef>
              <a:buSzPct val="100000"/>
              <a:defRPr/>
            </a:pPr>
            <a:r>
              <a:rPr lang="de-DE" altLang="de-DE" sz="20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Mittwoch, </a:t>
            </a:r>
            <a:r>
              <a:rPr lang="de-DE" altLang="de-DE" sz="20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09</a:t>
            </a:r>
            <a:r>
              <a:rPr lang="de-DE" altLang="de-DE" sz="20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.05</a:t>
            </a:r>
            <a:r>
              <a:rPr lang="de-DE" altLang="de-DE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.:</a:t>
            </a:r>
          </a:p>
          <a:p>
            <a:pPr eaLnBrk="1" hangingPunct="1">
              <a:spcBef>
                <a:spcPts val="250"/>
              </a:spcBef>
              <a:buSzPct val="100000"/>
              <a:defRPr/>
            </a:pPr>
            <a:endParaRPr lang="de-DE" altLang="de-DE" sz="1000" dirty="0" smtClean="0">
              <a:solidFill>
                <a:srgbClr val="000000"/>
              </a:solidFill>
              <a:latin typeface="Comic Sans MS" panose="030F0702030302020204" pitchFamily="66" charset="0"/>
              <a:ea typeface="+mn-ea"/>
            </a:endParaRPr>
          </a:p>
          <a:p>
            <a:pPr marL="341313" indent="-328613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de-DE" altLang="de-DE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Ankunft am </a:t>
            </a:r>
            <a:r>
              <a:rPr lang="de-DE" altLang="de-DE" sz="200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RiG</a:t>
            </a:r>
            <a:r>
              <a:rPr lang="de-DE" altLang="de-DE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 gegen 12.30Uhr</a:t>
            </a:r>
          </a:p>
          <a:p>
            <a:pPr marL="341313" indent="-328613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de-DE" altLang="de-DE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Empfang der irischen Gäste bei einem kleinem Imbiss in der Schule</a:t>
            </a:r>
          </a:p>
          <a:p>
            <a:pPr marL="341313" indent="-328613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de-DE" altLang="de-DE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Wanderung auf die Festung</a:t>
            </a:r>
          </a:p>
          <a:p>
            <a:pPr marL="341313" indent="-328613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endParaRPr lang="de-DE" altLang="de-DE" sz="2000" dirty="0" smtClean="0">
              <a:solidFill>
                <a:srgbClr val="000000"/>
              </a:solidFill>
              <a:latin typeface="Comic Sans MS" panose="030F0702030302020204" pitchFamily="66" charset="0"/>
              <a:ea typeface="+mn-ea"/>
            </a:endParaRPr>
          </a:p>
          <a:p>
            <a:pPr eaLnBrk="1" hangingPunct="1">
              <a:spcBef>
                <a:spcPts val="500"/>
              </a:spcBef>
              <a:buSzPct val="100000"/>
              <a:defRPr/>
            </a:pPr>
            <a:endParaRPr lang="de-DE" altLang="de-DE" sz="2000" dirty="0" smtClean="0">
              <a:solidFill>
                <a:srgbClr val="000000"/>
              </a:solidFill>
              <a:latin typeface="Comic Sans MS" panose="030F0702030302020204" pitchFamily="66" charset="0"/>
              <a:ea typeface="+mn-ea"/>
            </a:endParaRPr>
          </a:p>
          <a:p>
            <a:pPr eaLnBrk="1" hangingPunct="1">
              <a:spcBef>
                <a:spcPts val="500"/>
              </a:spcBef>
              <a:buSzPct val="100000"/>
              <a:defRPr/>
            </a:pPr>
            <a:endParaRPr lang="de-DE" altLang="de-DE" sz="2000" dirty="0" smtClean="0">
              <a:solidFill>
                <a:srgbClr val="000000"/>
              </a:solidFill>
              <a:latin typeface="Comic Sans MS" panose="030F0702030302020204" pitchFamily="66" charset="0"/>
              <a:ea typeface="+mn-ea"/>
            </a:endParaRPr>
          </a:p>
          <a:p>
            <a:pPr eaLnBrk="1" hangingPunct="1">
              <a:spcBef>
                <a:spcPts val="500"/>
              </a:spcBef>
              <a:buSzPct val="100000"/>
              <a:defRPr/>
            </a:pPr>
            <a:r>
              <a:rPr lang="de-DE" altLang="de-DE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 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005263"/>
            <a:ext cx="3638550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685800" y="11588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de-DE" sz="2400" b="1">
                <a:latin typeface="Comic Sans MS" panose="030F0702030302020204" pitchFamily="66" charset="0"/>
              </a:rPr>
              <a:t>Donnerstag, 10.05.2018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61950" y="1728788"/>
            <a:ext cx="813435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07963" indent="-207963"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7963" algn="l"/>
                <a:tab pos="655638" algn="l"/>
                <a:tab pos="1104900" algn="l"/>
                <a:tab pos="1554163" algn="l"/>
                <a:tab pos="2003425" algn="l"/>
                <a:tab pos="2452688" algn="l"/>
                <a:tab pos="2901950" algn="l"/>
                <a:tab pos="3351213" algn="l"/>
                <a:tab pos="3800475" algn="l"/>
                <a:tab pos="4249738" algn="l"/>
                <a:tab pos="4699000" algn="l"/>
                <a:tab pos="5148263" algn="l"/>
                <a:tab pos="5597525" algn="l"/>
                <a:tab pos="6046788" algn="l"/>
                <a:tab pos="6496050" algn="l"/>
                <a:tab pos="6945313" algn="l"/>
                <a:tab pos="7394575" algn="l"/>
                <a:tab pos="7843838" algn="l"/>
                <a:tab pos="8293100" algn="l"/>
                <a:tab pos="8742363" algn="l"/>
                <a:tab pos="91916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marL="344487" indent="-342900" eaLnBrk="1" hangingPunct="1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Treffpunkt in der Schule um 10.00 Uhr</a:t>
            </a:r>
          </a:p>
          <a:p>
            <a:pPr marL="344487" indent="-342900" eaLnBrk="1" hangingPunct="1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Radtour in der Umgebung Würzburgs</a:t>
            </a:r>
          </a:p>
          <a:p>
            <a:pPr marL="344487" indent="-342900" eaLnBrk="1" hangingPunct="1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Mittagessen auf dem Schulgelände </a:t>
            </a:r>
          </a:p>
          <a:p>
            <a:pPr marL="344487" indent="-342900" eaLnBrk="1" hangingPunct="1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Zeit zur freien Verfügung in den Familien</a:t>
            </a:r>
          </a:p>
          <a:p>
            <a:pPr marL="209550" eaLnBrk="1" hangingPunct="1">
              <a:spcBef>
                <a:spcPts val="600"/>
              </a:spcBef>
              <a:buSzPct val="100000"/>
              <a:defRPr/>
            </a:pPr>
            <a:endParaRPr lang="de-DE" altLang="de-DE" sz="2400" dirty="0" smtClean="0">
              <a:solidFill>
                <a:srgbClr val="000000"/>
              </a:solidFill>
              <a:latin typeface="Comic Sans MS" panose="030F0702030302020204" pitchFamily="66" charset="0"/>
              <a:ea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>
                <a:latin typeface="Comic Sans MS" panose="030F0702030302020204" pitchFamily="66" charset="0"/>
              </a:rPr>
              <a:t>Freitag, 11.05.2018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2400" b="1">
              <a:latin typeface="Comic Sans MS" panose="030F0702030302020204" pitchFamily="66" charset="0"/>
            </a:endParaRP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12725" indent="-2127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buSzPct val="45000"/>
              <a:buFont typeface="Wingdings" panose="05000000000000000000" pitchFamily="2" charset="2"/>
              <a:buChar char=""/>
            </a:pPr>
            <a:r>
              <a:rPr lang="de-DE" altLang="de-DE" sz="2400">
                <a:latin typeface="Comic Sans MS" panose="030F0702030302020204" pitchFamily="66" charset="0"/>
              </a:rPr>
              <a:t>Schulbesuch in der ersten beiden Stunden</a:t>
            </a:r>
          </a:p>
          <a:p>
            <a:pPr algn="just" eaLnBrk="1" hangingPunct="1">
              <a:spcBef>
                <a:spcPts val="600"/>
              </a:spcBef>
              <a:buSzPct val="45000"/>
              <a:buFont typeface="Wingdings" panose="05000000000000000000" pitchFamily="2" charset="2"/>
              <a:buChar char=""/>
            </a:pPr>
            <a:r>
              <a:rPr lang="de-DE" altLang="de-DE" sz="2400">
                <a:latin typeface="Comic Sans MS" panose="030F0702030302020204" pitchFamily="66" charset="0"/>
              </a:rPr>
              <a:t>Offizielle Begrüßung durch den Schulleiter</a:t>
            </a:r>
          </a:p>
          <a:p>
            <a:pPr algn="just" eaLnBrk="1" hangingPunct="1">
              <a:spcBef>
                <a:spcPts val="600"/>
              </a:spcBef>
              <a:buSzPct val="45000"/>
              <a:buFont typeface="Wingdings" panose="05000000000000000000" pitchFamily="2" charset="2"/>
              <a:buChar char=""/>
            </a:pPr>
            <a:r>
              <a:rPr lang="de-DE" altLang="de-DE" sz="2400">
                <a:latin typeface="Comic Sans MS" panose="030F0702030302020204" pitchFamily="66" charset="0"/>
              </a:rPr>
              <a:t>Empfang im Rathaus zur Feier des 10-jähirgen Jubiläums des Irlandaustausches</a:t>
            </a:r>
          </a:p>
          <a:p>
            <a:pPr algn="just" eaLnBrk="1" hangingPunct="1">
              <a:spcBef>
                <a:spcPts val="600"/>
              </a:spcBef>
              <a:buSzPct val="45000"/>
              <a:buFont typeface="Wingdings" panose="05000000000000000000" pitchFamily="2" charset="2"/>
              <a:buChar char=""/>
            </a:pPr>
            <a:r>
              <a:rPr lang="de-DE" altLang="de-DE" sz="2400">
                <a:latin typeface="Comic Sans MS" panose="030F0702030302020204" pitchFamily="66" charset="0"/>
              </a:rPr>
              <a:t>anschließend Stadtbesichtigung in Kleingruppen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758825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800" b="1">
                <a:latin typeface="Comic Sans MS" panose="030F0702030302020204" pitchFamily="66" charset="0"/>
              </a:rPr>
              <a:t>Irlandbesuch vom 18.04.-24.04.2018</a:t>
            </a:r>
            <a:br>
              <a:rPr lang="de-DE" altLang="de-DE" sz="2800" b="1">
                <a:latin typeface="Comic Sans MS" panose="030F0702030302020204" pitchFamily="66" charset="0"/>
              </a:rPr>
            </a:br>
            <a:r>
              <a:rPr lang="de-DE" altLang="de-DE" sz="2800" b="1">
                <a:latin typeface="Comic Sans MS" panose="030F0702030302020204" pitchFamily="66" charset="0"/>
              </a:rPr>
              <a:t>Rahmendaten Transfer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06413" y="1651000"/>
            <a:ext cx="8007350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270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00"/>
              </a:spcBef>
              <a:buSzPct val="100000"/>
              <a:defRPr/>
            </a:pPr>
            <a:r>
              <a:rPr lang="de-DE" altLang="de-DE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Hinreise:</a:t>
            </a:r>
          </a:p>
          <a:p>
            <a:pPr marL="341313" indent="-328613" eaLnBrk="1" hangingPunct="1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de-DE" altLang="de-DE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Mittwoch, 18.04.2018</a:t>
            </a:r>
          </a:p>
          <a:p>
            <a:pPr marL="341313" indent="-328613" eaLnBrk="1" hangingPunct="1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de-DE" altLang="de-DE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Treffpunkt Hauptbahnhof, Parkhaus am Quellenbach ca. 08.30 Uhr, Abfahrt: 8.50 Uhr (Transfer zum Flughafen mit Flixbus.de)</a:t>
            </a:r>
          </a:p>
          <a:p>
            <a:pPr marL="341313" indent="-328613" eaLnBrk="1" hangingPunct="1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de-DE" altLang="de-DE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Hinflug Frankfurt/Main – Dublin (Lufthansa, Flug LH 980)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SzPct val="100000"/>
              <a:defRPr/>
            </a:pPr>
            <a:r>
              <a:rPr lang="de-DE" altLang="de-DE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	16.10 – 17.15 Uhr (eine Stunde Zeitverschiebung)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SzPct val="100000"/>
              <a:defRPr/>
            </a:pPr>
            <a:r>
              <a:rPr lang="de-DE" altLang="de-DE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	Transfer Dublin - </a:t>
            </a:r>
            <a:r>
              <a:rPr lang="de-DE" altLang="de-DE" sz="200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Kilcoole</a:t>
            </a:r>
            <a:r>
              <a:rPr lang="de-DE" altLang="de-DE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 , Dauer ca. 45 Min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SzPct val="100000"/>
              <a:defRPr/>
            </a:pPr>
            <a:endParaRPr lang="de-DE" altLang="de-DE" sz="2000" dirty="0" smtClean="0">
              <a:solidFill>
                <a:srgbClr val="000000"/>
              </a:solidFill>
              <a:latin typeface="Comic Sans MS" panose="030F0702030302020204" pitchFamily="66" charset="0"/>
              <a:ea typeface="+mn-ea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SzPct val="100000"/>
              <a:defRPr/>
            </a:pPr>
            <a:r>
              <a:rPr lang="de-DE" altLang="de-DE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Rückreise:</a:t>
            </a:r>
          </a:p>
          <a:p>
            <a:pPr marL="341313" indent="-328613" eaLnBrk="1" hangingPunct="1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de-DE" altLang="de-DE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Dienstag, 24.04.2018</a:t>
            </a:r>
          </a:p>
          <a:p>
            <a:pPr marL="341313" indent="-328613" eaLnBrk="1" hangingPunct="1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de-DE" altLang="de-DE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Abfahrt ca. 02.30 !! Uhr von </a:t>
            </a:r>
            <a:r>
              <a:rPr lang="de-DE" altLang="de-DE" sz="200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Kilcoole</a:t>
            </a:r>
            <a:endParaRPr lang="de-DE" altLang="de-DE" sz="2000" dirty="0" smtClean="0">
              <a:solidFill>
                <a:srgbClr val="000000"/>
              </a:solidFill>
              <a:latin typeface="Comic Sans MS" panose="030F0702030302020204" pitchFamily="66" charset="0"/>
              <a:ea typeface="+mn-ea"/>
            </a:endParaRPr>
          </a:p>
          <a:p>
            <a:pPr marL="341313" indent="-328613" eaLnBrk="1" hangingPunct="1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de-DE" altLang="de-DE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Rückflug Dublin Frankfurt/Main (Lufthansa, Flug LH 983) </a:t>
            </a:r>
          </a:p>
          <a:p>
            <a:pPr marL="341313" indent="-328613" eaLnBrk="1" hangingPunct="1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de-DE" altLang="de-DE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05.55 – 08.50 Uhr, (Transfer vom Flughafen durch Fa. </a:t>
            </a:r>
            <a:r>
              <a:rPr lang="de-DE" altLang="de-DE" sz="200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Lyst</a:t>
            </a:r>
            <a:r>
              <a:rPr lang="de-DE" altLang="de-DE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)</a:t>
            </a:r>
          </a:p>
          <a:p>
            <a:pPr marL="341313" indent="-328613" eaLnBrk="1" hangingPunct="1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de-DE" altLang="de-DE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Ankunft Riemenschneider Gymnasium gegen Mittag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SzPct val="100000"/>
              <a:defRPr/>
            </a:pPr>
            <a:endParaRPr lang="de-DE" altLang="de-DE" sz="2000" dirty="0" smtClean="0">
              <a:solidFill>
                <a:srgbClr val="000000"/>
              </a:solidFill>
              <a:latin typeface="Comic Sans MS" panose="030F0702030302020204" pitchFamily="66" charset="0"/>
              <a:ea typeface="+mn-ea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SzPct val="100000"/>
              <a:defRPr/>
            </a:pPr>
            <a:endParaRPr lang="de-DE" altLang="de-DE" sz="2000" dirty="0" smtClean="0">
              <a:solidFill>
                <a:srgbClr val="000000"/>
              </a:solidFill>
              <a:latin typeface="Comic Sans MS" panose="030F0702030302020204" pitchFamily="66" charset="0"/>
              <a:ea typeface="+mn-ea"/>
            </a:endParaRP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SzPct val="100000"/>
              <a:defRPr/>
            </a:pPr>
            <a:endParaRPr lang="de-DE" altLang="de-DE" sz="1200" dirty="0" smtClean="0">
              <a:solidFill>
                <a:srgbClr val="000000"/>
              </a:solidFill>
              <a:latin typeface="Comic Sans MS" panose="030F0702030302020204" pitchFamily="66" charset="0"/>
              <a:ea typeface="+mn-ea"/>
            </a:endParaRP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SzPct val="100000"/>
              <a:defRPr/>
            </a:pPr>
            <a:endParaRPr lang="de-DE" altLang="de-DE" sz="1200" dirty="0" smtClean="0">
              <a:solidFill>
                <a:srgbClr val="000000"/>
              </a:solidFill>
              <a:latin typeface="Comic Sans MS" panose="030F0702030302020204" pitchFamily="66" charset="0"/>
              <a:ea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>
                <a:latin typeface="Comic Sans MS" panose="030F0702030302020204" pitchFamily="66" charset="0"/>
              </a:rPr>
              <a:t>Samstag, 12.05.2018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1341438"/>
            <a:ext cx="8229600" cy="518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7025" indent="-327025"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de-DE" altLang="de-DE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Kletterwald Einsiedel 10.00-13.00 Uhr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Bitte Lunchpaket mitnehmen und an  Handschuhe, Sportkleidung und Sportschuhe  denken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Nachmittags/Abends: Zeit zur freien Verfügung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de-DE" altLang="de-DE" sz="2400" dirty="0" smtClean="0">
              <a:solidFill>
                <a:srgbClr val="000000"/>
              </a:solidFill>
              <a:latin typeface="Comic Sans MS" panose="030F0702030302020204" pitchFamily="66" charset="0"/>
              <a:ea typeface="+mn-ea"/>
            </a:endParaRPr>
          </a:p>
          <a:p>
            <a:pPr marL="328613" eaLnBrk="1" hangingPunct="1">
              <a:spcBef>
                <a:spcPts val="600"/>
              </a:spcBef>
              <a:buSzPct val="100000"/>
              <a:defRPr/>
            </a:pPr>
            <a:endParaRPr lang="de-DE" altLang="de-DE" sz="2400" dirty="0" smtClean="0">
              <a:solidFill>
                <a:srgbClr val="000000"/>
              </a:solidFill>
              <a:latin typeface="Comic Sans MS" panose="030F0702030302020204" pitchFamily="66" charset="0"/>
              <a:ea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>
                <a:latin typeface="Comic Sans MS" panose="030F0702030302020204" pitchFamily="66" charset="0"/>
              </a:rPr>
              <a:t>Sonntag, 13.05.2018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7025" indent="-327025"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de-DE" altLang="de-DE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Zeit in den Familien</a:t>
            </a:r>
          </a:p>
          <a:p>
            <a:pPr marL="328613" eaLnBrk="1" hangingPunct="1">
              <a:spcBef>
                <a:spcPts val="600"/>
              </a:spcBef>
              <a:buSzPct val="100000"/>
              <a:defRPr/>
            </a:pPr>
            <a:endParaRPr lang="de-DE" altLang="de-DE" sz="2400" dirty="0" smtClean="0">
              <a:solidFill>
                <a:srgbClr val="000000"/>
              </a:solidFill>
              <a:latin typeface="Comic Sans MS" panose="030F0702030302020204" pitchFamily="66" charset="0"/>
              <a:ea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>
                <a:latin typeface="Comic Sans MS" panose="030F0702030302020204" pitchFamily="66" charset="0"/>
              </a:rPr>
              <a:t>Montag, </a:t>
            </a:r>
            <a:r>
              <a:rPr lang="de-DE" altLang="de-DE" sz="2400" b="1" dirty="0" smtClean="0">
                <a:latin typeface="Comic Sans MS" panose="030F0702030302020204" pitchFamily="66" charset="0"/>
              </a:rPr>
              <a:t>14.05.2017</a:t>
            </a:r>
            <a:endParaRPr lang="de-DE" altLang="de-DE" sz="2400" b="1" dirty="0">
              <a:latin typeface="Comic Sans MS" panose="030F0702030302020204" pitchFamily="6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7025" indent="-327025"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de-DE" altLang="de-DE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Englischsprachige Führung durch die Residenz für die irischen Gastschüler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de-DE" altLang="de-DE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13.30 Uhr Abschlusszeremonie an der Schule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de-DE" altLang="de-DE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Abfahrt um 14.50 zum Flughafen: Treffpunkt um 14.30 am Bahnhof</a:t>
            </a:r>
          </a:p>
          <a:p>
            <a:pPr marL="328613" eaLnBrk="1" hangingPunct="1">
              <a:spcBef>
                <a:spcPts val="600"/>
              </a:spcBef>
              <a:buSzPct val="100000"/>
              <a:defRPr/>
            </a:pPr>
            <a:endParaRPr lang="de-DE" altLang="de-DE" sz="2400" dirty="0" smtClean="0">
              <a:solidFill>
                <a:srgbClr val="000000"/>
              </a:solidFill>
              <a:latin typeface="Comic Sans MS" panose="030F0702030302020204" pitchFamily="66" charset="0"/>
              <a:ea typeface="+mn-ea"/>
            </a:endParaRP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16338"/>
            <a:ext cx="76200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800">
                <a:latin typeface="Comic Sans MS" panose="030F0702030302020204" pitchFamily="66" charset="0"/>
              </a:rPr>
              <a:t>Hinweise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66713" y="15113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2702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SzPct val="100000"/>
              <a:defRPr/>
            </a:pPr>
            <a:endParaRPr lang="de-DE" altLang="de-DE" sz="2400" dirty="0" smtClean="0">
              <a:solidFill>
                <a:srgbClr val="000000"/>
              </a:solidFill>
              <a:latin typeface="Comic Sans MS" panose="030F0702030302020204" pitchFamily="66" charset="0"/>
              <a:ea typeface="+mn-ea"/>
            </a:endParaRPr>
          </a:p>
          <a:p>
            <a:pPr marL="339725" indent="-328613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de-DE" altLang="de-DE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Eltern haben außerhalb der Schulveranstaltungen die volle Aufsichtspflicht.</a:t>
            </a:r>
          </a:p>
          <a:p>
            <a:pPr marL="339725" indent="-328613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de-DE" altLang="de-DE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Bitte informieren sie die begleitenden Lehrkräfte über eventuelle Erkrankungen!</a:t>
            </a:r>
          </a:p>
          <a:p>
            <a:pPr marL="339725" indent="-328613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de-DE" altLang="de-DE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Bitte das Jugendschutzgesetz beachten!</a:t>
            </a:r>
          </a:p>
          <a:p>
            <a:pPr eaLnBrk="1" hangingPunct="1">
              <a:spcBef>
                <a:spcPts val="600"/>
              </a:spcBef>
              <a:buSzPct val="100000"/>
              <a:defRPr/>
            </a:pPr>
            <a:r>
              <a:rPr lang="de-DE" altLang="de-DE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	(Alkoholkonsum, Aufenthalt in Gaststätten und Diskotheken bis 24.00 Uhr)</a:t>
            </a:r>
          </a:p>
          <a:p>
            <a:pPr eaLnBrk="1" hangingPunct="1">
              <a:spcBef>
                <a:spcPts val="600"/>
              </a:spcBef>
              <a:buSzPct val="100000"/>
              <a:defRPr/>
            </a:pPr>
            <a:endParaRPr lang="de-DE" altLang="de-DE" sz="2400" dirty="0" smtClean="0">
              <a:solidFill>
                <a:srgbClr val="000000"/>
              </a:solidFill>
              <a:latin typeface="Comic Sans MS" panose="030F0702030302020204" pitchFamily="66" charset="0"/>
              <a:ea typeface="+mn-ea"/>
            </a:endParaRPr>
          </a:p>
          <a:p>
            <a:pPr eaLnBrk="1" hangingPunct="1">
              <a:spcBef>
                <a:spcPts val="600"/>
              </a:spcBef>
              <a:buSzPct val="100000"/>
              <a:defRPr/>
            </a:pPr>
            <a:r>
              <a:rPr lang="de-DE" altLang="de-DE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Bei Fragen und Problemen bitte an Herrn Barthel (0163/</a:t>
            </a:r>
          </a:p>
          <a:p>
            <a:pPr eaLnBrk="1" hangingPunct="1">
              <a:spcBef>
                <a:spcPts val="600"/>
              </a:spcBef>
              <a:buSzPct val="100000"/>
              <a:defRPr/>
            </a:pPr>
            <a:r>
              <a:rPr lang="de-DE" altLang="de-DE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9808818) oder Frau </a:t>
            </a:r>
            <a:r>
              <a:rPr lang="de-DE" altLang="de-DE" sz="240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Haaf</a:t>
            </a:r>
            <a:r>
              <a:rPr lang="de-DE" altLang="de-DE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 (0174/3712123)  wenden.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4000"/>
              <a:t/>
            </a:r>
            <a:br>
              <a:rPr lang="de-DE" altLang="de-DE" sz="4000"/>
            </a:br>
            <a:endParaRPr lang="de-DE" altLang="de-DE" sz="4000"/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270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18750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18750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18750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18750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18750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18750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18750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18750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18750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DE" altLang="de-DE"/>
              <a:t>	</a:t>
            </a:r>
          </a:p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endParaRPr lang="de-DE" altLang="de-DE" sz="240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ts val="700"/>
              </a:spcBef>
              <a:buClrTx/>
              <a:buFontTx/>
              <a:buNone/>
            </a:pPr>
            <a:r>
              <a:rPr lang="de-DE" altLang="de-DE" sz="2800">
                <a:latin typeface="Comic Sans MS" panose="030F0702030302020204" pitchFamily="66" charset="0"/>
              </a:rPr>
              <a:t>Wir freuen uns auf den Austausch und hoffen auf gutes Gelingen!</a:t>
            </a:r>
          </a:p>
          <a:p>
            <a:pPr algn="ctr" eaLnBrk="1" hangingPunct="1">
              <a:spcBef>
                <a:spcPts val="700"/>
              </a:spcBef>
              <a:buClrTx/>
              <a:buFontTx/>
              <a:buNone/>
            </a:pPr>
            <a:endParaRPr lang="de-DE" altLang="de-DE" sz="280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ts val="700"/>
              </a:spcBef>
              <a:buClrTx/>
              <a:buFontTx/>
              <a:buNone/>
            </a:pPr>
            <a:r>
              <a:rPr lang="de-DE" altLang="de-DE" sz="2800">
                <a:latin typeface="Comic Sans MS" panose="030F0702030302020204" pitchFamily="66" charset="0"/>
              </a:rPr>
              <a:t>Herbert Barthel und Sibylle Haaf</a:t>
            </a:r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40000">
            <a:off x="239713" y="512763"/>
            <a:ext cx="1808162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00">
            <a:off x="6913563" y="398463"/>
            <a:ext cx="1938337" cy="156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00000">
            <a:off x="269875" y="4891088"/>
            <a:ext cx="1808163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0000">
            <a:off x="7104857" y="4944269"/>
            <a:ext cx="1808162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800" b="1">
                <a:latin typeface="Comic Sans MS" panose="030F0702030302020204" pitchFamily="66" charset="0"/>
              </a:rPr>
              <a:t>Fluginformationen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9810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270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SzPct val="100000"/>
              <a:defRPr/>
            </a:pPr>
            <a:endParaRPr lang="de-DE" altLang="de-DE" sz="3200" dirty="0" smtClean="0">
              <a:solidFill>
                <a:srgbClr val="000000"/>
              </a:solidFill>
              <a:ea typeface="+mn-ea"/>
            </a:endParaRPr>
          </a:p>
          <a:p>
            <a:pPr marL="341313" indent="-328613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de-DE" altLang="de-DE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Personalausweis oder Reisepass - 6 Monate Gültigkeit</a:t>
            </a:r>
          </a:p>
          <a:p>
            <a:pPr marL="341313" indent="-328613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de-DE" altLang="de-DE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Jede Person darf ein Gepäckstück bis max. 23 kg aufgeben.</a:t>
            </a:r>
          </a:p>
          <a:p>
            <a:pPr marL="341313" indent="-328613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de-DE" altLang="de-DE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Zusätzlich ist noch ein Handgepäck bis max. 8 kg (55*40*24 cm) erlaubt.</a:t>
            </a:r>
          </a:p>
          <a:p>
            <a:pPr marL="341313" indent="-328613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de-DE" altLang="de-DE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Siehe auch: https://www.lufthansa.com/de/de/Freigepaeck-Regeln</a:t>
            </a:r>
          </a:p>
          <a:p>
            <a:pPr marL="341313" indent="-328613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de-DE" altLang="de-DE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Bitte beachten Sie die Bestimmungen zum Transport von Flüssigkeiten:</a:t>
            </a:r>
          </a:p>
          <a:p>
            <a:pPr eaLnBrk="1" hangingPunct="1">
              <a:spcBef>
                <a:spcPts val="600"/>
              </a:spcBef>
              <a:buSzPct val="100000"/>
              <a:defRPr/>
            </a:pPr>
            <a:endParaRPr lang="de-DE" altLang="de-DE" sz="2400" dirty="0" smtClean="0">
              <a:solidFill>
                <a:srgbClr val="000000"/>
              </a:solidFill>
              <a:latin typeface="Comic Sans MS" panose="030F0702030302020204" pitchFamily="66" charset="0"/>
              <a:ea typeface="+mn-ea"/>
            </a:endParaRPr>
          </a:p>
          <a:p>
            <a:pPr eaLnBrk="1" hangingPunct="1">
              <a:spcBef>
                <a:spcPts val="600"/>
              </a:spcBef>
              <a:buSzPct val="100000"/>
              <a:defRPr/>
            </a:pPr>
            <a:endParaRPr lang="de-DE" altLang="de-DE" sz="2400" dirty="0" smtClean="0">
              <a:solidFill>
                <a:srgbClr val="000000"/>
              </a:solidFill>
              <a:latin typeface="Comic Sans MS" panose="030F0702030302020204" pitchFamily="66" charset="0"/>
              <a:ea typeface="+mn-ea"/>
            </a:endParaRPr>
          </a:p>
          <a:p>
            <a:pPr eaLnBrk="1" hangingPunct="1">
              <a:spcBef>
                <a:spcPts val="600"/>
              </a:spcBef>
              <a:buSzPct val="100000"/>
              <a:defRPr/>
            </a:pPr>
            <a:endParaRPr lang="de-DE" altLang="de-DE" sz="2400" dirty="0" smtClean="0">
              <a:solidFill>
                <a:srgbClr val="000000"/>
              </a:solidFill>
              <a:latin typeface="Comic Sans MS" panose="030F0702030302020204" pitchFamily="66" charset="0"/>
              <a:ea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215900"/>
            <a:ext cx="4670425" cy="64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800" b="1">
                <a:latin typeface="Comic Sans MS" panose="030F0702030302020204" pitchFamily="66" charset="0"/>
              </a:rPr>
              <a:t>Packliste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270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SzPct val="100000"/>
              <a:defRPr/>
            </a:pPr>
            <a:endParaRPr lang="de-DE" altLang="de-DE" sz="3200" smtClean="0">
              <a:solidFill>
                <a:srgbClr val="000000"/>
              </a:solidFill>
              <a:ea typeface="+mn-ea"/>
            </a:endParaRPr>
          </a:p>
          <a:p>
            <a:pPr marL="341313" indent="-328613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de-DE" altLang="de-DE" sz="240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Personalausweis oder Reisepass - 6 Monate Gültigkeit</a:t>
            </a:r>
          </a:p>
          <a:p>
            <a:pPr marL="341313" indent="-328613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de-DE" altLang="de-DE" sz="240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Adapter für elektrische Geräte (Nordeuropa/Irland)</a:t>
            </a:r>
          </a:p>
          <a:p>
            <a:pPr marL="341313" indent="-328613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de-DE" altLang="de-DE" sz="240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Schreibblock/Stifte für Schulbesuch</a:t>
            </a:r>
          </a:p>
          <a:p>
            <a:pPr marL="341313" indent="-328613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de-DE" altLang="de-DE" sz="240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Bekleidung für 6 Tage, feste Schuhe für Wanderung, warme (regendichte) Jacke/Schal</a:t>
            </a:r>
          </a:p>
          <a:p>
            <a:pPr marL="341313" indent="-328613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de-DE" altLang="de-DE" sz="240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1 Gastgeschenk – hier ein paar Ideen:</a:t>
            </a:r>
          </a:p>
          <a:p>
            <a:pPr eaLnBrk="1" hangingPunct="1">
              <a:spcBef>
                <a:spcPts val="600"/>
              </a:spcBef>
              <a:buSzPct val="100000"/>
              <a:defRPr/>
            </a:pPr>
            <a:endParaRPr lang="de-DE" altLang="de-DE" sz="2400" smtClean="0">
              <a:solidFill>
                <a:srgbClr val="000000"/>
              </a:solidFill>
              <a:latin typeface="Comic Sans MS" panose="030F0702030302020204" pitchFamily="66" charset="0"/>
              <a:ea typeface="+mn-ea"/>
            </a:endParaRPr>
          </a:p>
          <a:p>
            <a:pPr eaLnBrk="1" hangingPunct="1">
              <a:spcBef>
                <a:spcPts val="600"/>
              </a:spcBef>
              <a:buSzPct val="100000"/>
              <a:defRPr/>
            </a:pPr>
            <a:endParaRPr lang="de-DE" altLang="de-DE" sz="2400" smtClean="0">
              <a:solidFill>
                <a:srgbClr val="000000"/>
              </a:solidFill>
              <a:latin typeface="Comic Sans MS" panose="030F0702030302020204" pitchFamily="66" charset="0"/>
              <a:ea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">
            <a:off x="5292725" y="3373438"/>
            <a:ext cx="29527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3375"/>
            <a:ext cx="2024063" cy="292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0000">
            <a:off x="6300788" y="476250"/>
            <a:ext cx="22320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000">
            <a:off x="1490663" y="3714750"/>
            <a:ext cx="28797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2413000" cy="3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684213" y="188913"/>
            <a:ext cx="84597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2800" b="1" u="sng">
                <a:latin typeface="Comic Sans MS" panose="030F0702030302020204" pitchFamily="66" charset="0"/>
              </a:rPr>
              <a:t>Estimated Program</a:t>
            </a:r>
            <a:r>
              <a:rPr lang="de-DE" altLang="de-DE" sz="2800" b="1">
                <a:latin typeface="Comic Sans MS" panose="030F0702030302020204" pitchFamily="66" charset="0"/>
              </a:rPr>
              <a:t> </a:t>
            </a:r>
            <a:r>
              <a:rPr lang="en-US" altLang="de-DE" sz="2800" b="1">
                <a:latin typeface="Comic Sans MS" panose="030F0702030302020204" pitchFamily="66" charset="0"/>
              </a:rPr>
              <a:t/>
            </a:r>
            <a:br>
              <a:rPr lang="en-US" altLang="de-DE" sz="2800" b="1">
                <a:latin typeface="Comic Sans MS" panose="030F0702030302020204" pitchFamily="66" charset="0"/>
              </a:rPr>
            </a:br>
            <a:r>
              <a:rPr lang="en-US" altLang="de-DE" sz="2800" b="1">
                <a:latin typeface="Comic Sans MS" panose="030F0702030302020204" pitchFamily="66" charset="0"/>
              </a:rPr>
              <a:t>Day 1 Wednesday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84213" y="1412875"/>
            <a:ext cx="779145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15900" indent="-204788"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indent="-269875"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400"/>
              </a:spcBef>
              <a:buSzPct val="100000"/>
              <a:defRPr/>
            </a:pPr>
            <a:r>
              <a:rPr lang="en-US" altLang="de-DE" sz="1600" dirty="0" smtClean="0">
                <a:solidFill>
                  <a:srgbClr val="000000"/>
                </a:solidFill>
                <a:ea typeface="+mn-ea"/>
              </a:rPr>
              <a:t> </a:t>
            </a:r>
          </a:p>
          <a:p>
            <a:pPr>
              <a:buSzPct val="100000"/>
              <a:defRPr/>
            </a:pPr>
            <a:r>
              <a:rPr lang="en-US" altLang="de-DE" sz="20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Day 1 – Wednesday April 18</a:t>
            </a:r>
            <a:r>
              <a:rPr lang="en-US" altLang="de-DE" sz="2000" b="1" baseline="25000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th</a:t>
            </a:r>
            <a:r>
              <a:rPr lang="en-US" altLang="de-DE" sz="20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 </a:t>
            </a:r>
          </a:p>
          <a:p>
            <a:pPr>
              <a:buSzPct val="100000"/>
              <a:defRPr/>
            </a:pPr>
            <a:endParaRPr lang="en-US" altLang="de-DE" sz="2000" b="1" dirty="0" smtClean="0">
              <a:solidFill>
                <a:srgbClr val="000000"/>
              </a:solidFill>
              <a:latin typeface="Comic Sans MS" panose="030F0702030302020204" pitchFamily="66" charset="0"/>
              <a:ea typeface="+mn-ea"/>
            </a:endParaRPr>
          </a:p>
          <a:p>
            <a:pPr marL="342900" indent="-342900"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tabLst>
                <a:tab pos="457200" algn="l"/>
              </a:tabLst>
              <a:defRPr/>
            </a:pP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The Flight from Frankfurt will arrive in Dublin Airport @ </a:t>
            </a:r>
            <a:r>
              <a:rPr 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17.15 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Terminal 1</a:t>
            </a:r>
            <a:endParaRPr lang="de-DE" sz="2400" dirty="0" smtClean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indent="-342900"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tabLst>
                <a:tab pos="457200" algn="l"/>
              </a:tabLst>
              <a:defRPr/>
            </a:pP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A coach, accompanied by </a:t>
            </a:r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Mr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Kennedy, will collect the students from the airport and take them directly to </a:t>
            </a:r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Coláiste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Chraobh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Abhann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Kilcoole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de-DE" sz="2400" dirty="0" smtClean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indent="-342900"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tabLst>
                <a:tab pos="457200" algn="l"/>
              </a:tabLst>
              <a:defRPr/>
            </a:pP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Students to arrive at the school at </a:t>
            </a:r>
            <a:r>
              <a:rPr 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1900-1915</a:t>
            </a:r>
            <a:endParaRPr lang="de-DE" sz="2400" dirty="0" smtClean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indent="-342900"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tabLst>
                <a:tab pos="457200" algn="l"/>
              </a:tabLst>
              <a:defRPr/>
            </a:pP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Students will have a brief welcome meeting with students and host families</a:t>
            </a:r>
            <a:endParaRPr lang="de-DE" sz="2400" dirty="0" smtClean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indent="-342900"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tabLst>
                <a:tab pos="457200" algn="l"/>
              </a:tabLst>
              <a:defRPr/>
            </a:pP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The students will spend the remainder of the evening with the host family; this will involve a family meal and time to chat.</a:t>
            </a:r>
            <a:endParaRPr lang="de-DE" sz="2400" dirty="0" smtClean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buSzPct val="100000"/>
              <a:defRPr/>
            </a:pPr>
            <a:endParaRPr lang="en-US" altLang="de-DE" sz="2000" dirty="0" smtClean="0">
              <a:solidFill>
                <a:srgbClr val="000000"/>
              </a:solidFill>
              <a:latin typeface="Comic Sans MS" panose="030F0702030302020204" pitchFamily="66" charset="0"/>
              <a:ea typeface="+mn-ea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SzPct val="100000"/>
              <a:defRPr/>
            </a:pPr>
            <a:endParaRPr lang="en-US" altLang="de-DE" sz="2000" dirty="0" smtClean="0">
              <a:solidFill>
                <a:srgbClr val="000000"/>
              </a:solidFill>
              <a:latin typeface="Comic Sans MS" panose="030F0702030302020204" pitchFamily="66" charset="0"/>
              <a:ea typeface="+mn-ea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SzPct val="100000"/>
              <a:defRPr/>
            </a:pPr>
            <a:endParaRPr lang="en-US" altLang="de-DE" sz="2000" dirty="0" smtClean="0">
              <a:solidFill>
                <a:srgbClr val="000000"/>
              </a:solidFill>
              <a:ea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395288" y="188913"/>
            <a:ext cx="8385175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2800" b="1">
                <a:latin typeface="Comic Sans MS" panose="030F0702030302020204" pitchFamily="66" charset="0"/>
              </a:rPr>
              <a:t>Day 2 - Thursday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539750" y="1268413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en-US" altLang="de-DE" sz="200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The students will have breakfast with the host family and attend school by travelling with the host student.</a:t>
            </a:r>
            <a:endParaRPr lang="de-DE" altLang="de-DE" sz="240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en-US" altLang="de-DE" sz="200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The host student and visiting student will need a </a:t>
            </a:r>
            <a:r>
              <a:rPr lang="en-US" altLang="de-DE" sz="2000" b="1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packed lunch</a:t>
            </a:r>
            <a:r>
              <a:rPr lang="en-US" altLang="de-DE" sz="200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from the host family.</a:t>
            </a:r>
            <a:endParaRPr lang="de-DE" altLang="de-DE" sz="240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en-US" altLang="de-DE" sz="200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They will attend a range of classes until 10.25 and have their break until 10.45</a:t>
            </a:r>
            <a:endParaRPr lang="de-DE" altLang="de-DE" sz="240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en-US" altLang="de-DE" sz="200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At 10.45 the host students and visiting students will assemble in the GP area, to walk to the main street in Kilcoole to take the bus to Greystones. </a:t>
            </a:r>
            <a:endParaRPr lang="de-DE" altLang="de-DE" sz="240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en-US" altLang="de-DE" sz="200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The Students will walk to Bray taking the picturesque Cliff Walk.</a:t>
            </a:r>
            <a:endParaRPr lang="de-DE" altLang="de-DE" sz="240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en-US" altLang="de-DE" sz="200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They will have time to have their packed lunch in Bray and also to look around Bray beach.</a:t>
            </a:r>
            <a:endParaRPr lang="de-DE" altLang="de-DE" sz="240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en-US" altLang="de-DE" sz="200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The students will take the bus from Bray to Kilcoole.</a:t>
            </a:r>
            <a:endParaRPr lang="de-DE" altLang="de-DE" sz="240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en-US" altLang="de-DE" sz="200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The students will return to the school by approximately 3.55pm</a:t>
            </a:r>
            <a:endParaRPr lang="de-DE" altLang="de-DE" sz="240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en-US" altLang="de-DE" sz="200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They will have their evening meal with the host family</a:t>
            </a:r>
            <a:endParaRPr lang="de-DE" altLang="de-DE" sz="240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611188" y="908050"/>
            <a:ext cx="8007350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444500" indent="-4349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de-DE" sz="20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de-DE" sz="20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de-DE" sz="20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de-DE" sz="20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de-DE" sz="20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de-DE" sz="20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de-DE" sz="20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de-DE" sz="20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de-DE" sz="20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de-DE" sz="20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de-DE" sz="2000">
              <a:latin typeface="Comic Sans MS" panose="030F0702030302020204" pitchFamily="66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20675"/>
            <a:ext cx="3994150" cy="22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500438"/>
            <a:ext cx="4498975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20675"/>
            <a:ext cx="3241675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1053</Words>
  <Application>Microsoft Office PowerPoint</Application>
  <PresentationFormat>Bildschirmpräsentation (4:3)</PresentationFormat>
  <Paragraphs>181</Paragraphs>
  <Slides>24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1" baseType="lpstr">
      <vt:lpstr>Arial Unicode MS</vt:lpstr>
      <vt:lpstr>Arial</vt:lpstr>
      <vt:lpstr>Calibri</vt:lpstr>
      <vt:lpstr>Comic Sans MS</vt:lpstr>
      <vt:lpstr>Times New Roman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Irlandaustausch 2015  Willkommen zum Informationsabend</dc:title>
  <dc:creator>Odoj</dc:creator>
  <cp:lastModifiedBy>Herbert Barthel</cp:lastModifiedBy>
  <cp:revision>51</cp:revision>
  <cp:lastPrinted>1601-01-01T00:00:00Z</cp:lastPrinted>
  <dcterms:created xsi:type="dcterms:W3CDTF">2015-02-12T16:35:28Z</dcterms:created>
  <dcterms:modified xsi:type="dcterms:W3CDTF">2018-03-19T19:36:19Z</dcterms:modified>
</cp:coreProperties>
</file>